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41"/>
  </p:notesMasterIdLst>
  <p:sldIdLst>
    <p:sldId id="256" r:id="rId3"/>
    <p:sldId id="257" r:id="rId4"/>
    <p:sldId id="258" r:id="rId5"/>
    <p:sldId id="259" r:id="rId6"/>
    <p:sldId id="260" r:id="rId7"/>
    <p:sldId id="331" r:id="rId8"/>
    <p:sldId id="332" r:id="rId9"/>
    <p:sldId id="261" r:id="rId10"/>
    <p:sldId id="263" r:id="rId11"/>
    <p:sldId id="264" r:id="rId12"/>
    <p:sldId id="282" r:id="rId13"/>
    <p:sldId id="1097" r:id="rId14"/>
    <p:sldId id="265" r:id="rId15"/>
    <p:sldId id="266" r:id="rId16"/>
    <p:sldId id="267" r:id="rId17"/>
    <p:sldId id="268" r:id="rId18"/>
    <p:sldId id="269" r:id="rId19"/>
    <p:sldId id="360" r:id="rId20"/>
    <p:sldId id="361" r:id="rId21"/>
    <p:sldId id="272" r:id="rId22"/>
    <p:sldId id="273" r:id="rId23"/>
    <p:sldId id="275" r:id="rId24"/>
    <p:sldId id="274" r:id="rId25"/>
    <p:sldId id="287" r:id="rId26"/>
    <p:sldId id="277" r:id="rId27"/>
    <p:sldId id="279" r:id="rId28"/>
    <p:sldId id="280" r:id="rId29"/>
    <p:sldId id="378" r:id="rId30"/>
    <p:sldId id="375" r:id="rId31"/>
    <p:sldId id="380" r:id="rId32"/>
    <p:sldId id="376" r:id="rId33"/>
    <p:sldId id="382" r:id="rId34"/>
    <p:sldId id="1096" r:id="rId35"/>
    <p:sldId id="1090" r:id="rId36"/>
    <p:sldId id="1092" r:id="rId37"/>
    <p:sldId id="1093" r:id="rId38"/>
    <p:sldId id="1095" r:id="rId39"/>
    <p:sldId id="28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253F"/>
    <a:srgbClr val="002060"/>
    <a:srgbClr val="FFAE0D"/>
    <a:srgbClr val="000000"/>
    <a:srgbClr val="CD0000"/>
    <a:srgbClr val="0029A4"/>
    <a:srgbClr val="0033CC"/>
    <a:srgbClr val="FF0000"/>
    <a:srgbClr val="F3F3F3"/>
    <a:srgbClr val="2C32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68" autoAdjust="0"/>
    <p:restoredTop sz="94660"/>
  </p:normalViewPr>
  <p:slideViewPr>
    <p:cSldViewPr snapToGrid="0">
      <p:cViewPr>
        <p:scale>
          <a:sx n="60" d="100"/>
          <a:sy n="60" d="100"/>
        </p:scale>
        <p:origin x="1114" y="44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EBA2F6-3F0B-4B8A-90B1-F950BBBE842D}" type="datetimeFigureOut">
              <a:rPr lang="en-US" smtClean="0"/>
              <a:t>8/9/2024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117DCF-8D62-4A56-B0A0-3C3CD010F8A2}" type="slidenum">
              <a:rPr lang="en-US" smtClean="0"/>
              <a:t>‹#›</a:t>
            </a:fld>
            <a:endParaRPr lang="en-US"/>
          </a:p>
        </p:txBody>
      </p:sp>
    </p:spTree>
    <p:extLst>
      <p:ext uri="{BB962C8B-B14F-4D97-AF65-F5344CB8AC3E}">
        <p14:creationId xmlns:p14="http://schemas.microsoft.com/office/powerpoint/2010/main" val="4242267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FSD is required to provide annual CACFP supper training to all Food Services (FS) and After School Program (ASP) staff before the start of every school year, implementation of a new program, and to new employees.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a:t>
            </a:fld>
            <a:endParaRPr lang="en-US"/>
          </a:p>
        </p:txBody>
      </p:sp>
    </p:spTree>
    <p:extLst>
      <p:ext uri="{BB962C8B-B14F-4D97-AF65-F5344CB8AC3E}">
        <p14:creationId xmlns:p14="http://schemas.microsoft.com/office/powerpoint/2010/main" val="4169713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13</a:t>
            </a:fld>
            <a:endParaRPr lang="en-US"/>
          </a:p>
        </p:txBody>
      </p:sp>
    </p:spTree>
    <p:extLst>
      <p:ext uri="{BB962C8B-B14F-4D97-AF65-F5344CB8AC3E}">
        <p14:creationId xmlns:p14="http://schemas.microsoft.com/office/powerpoint/2010/main" val="3766167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15</a:t>
            </a:fld>
            <a:endParaRPr lang="en-US"/>
          </a:p>
        </p:txBody>
      </p:sp>
    </p:spTree>
    <p:extLst>
      <p:ext uri="{BB962C8B-B14F-4D97-AF65-F5344CB8AC3E}">
        <p14:creationId xmlns:p14="http://schemas.microsoft.com/office/powerpoint/2010/main" val="2391551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17</a:t>
            </a:fld>
            <a:endParaRPr lang="en-US"/>
          </a:p>
        </p:txBody>
      </p:sp>
    </p:spTree>
    <p:extLst>
      <p:ext uri="{BB962C8B-B14F-4D97-AF65-F5344CB8AC3E}">
        <p14:creationId xmlns:p14="http://schemas.microsoft.com/office/powerpoint/2010/main" val="2172468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18</a:t>
            </a:fld>
            <a:endParaRPr lang="en-US"/>
          </a:p>
        </p:txBody>
      </p:sp>
    </p:spTree>
    <p:extLst>
      <p:ext uri="{BB962C8B-B14F-4D97-AF65-F5344CB8AC3E}">
        <p14:creationId xmlns:p14="http://schemas.microsoft.com/office/powerpoint/2010/main" val="1545096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Calibri" panose="020F0502020204030204" pitchFamily="34" charset="0"/>
              </a:rPr>
              <a:t> “Staff must ensure reimbursable meals are served BEFORE recording the meals on the ASP/Community Forms. Meals served that are not reimbursable cannot be claimed.”</a:t>
            </a:r>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19</a:t>
            </a:fld>
            <a:endParaRPr lang="en-US"/>
          </a:p>
        </p:txBody>
      </p:sp>
    </p:spTree>
    <p:extLst>
      <p:ext uri="{BB962C8B-B14F-4D97-AF65-F5344CB8AC3E}">
        <p14:creationId xmlns:p14="http://schemas.microsoft.com/office/powerpoint/2010/main" val="2137455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talk about the Counting and Claiming forms. There are 2 versions of the ASP Supper Grid Sheet and the Community Roster: a 5-day and 1-day. Let’s begin with the ASP Supper Grid Sheet.</a:t>
            </a:r>
          </a:p>
        </p:txBody>
      </p:sp>
      <p:sp>
        <p:nvSpPr>
          <p:cNvPr id="4" name="Slide Number Placeholder 3"/>
          <p:cNvSpPr>
            <a:spLocks noGrp="1"/>
          </p:cNvSpPr>
          <p:nvPr>
            <p:ph type="sldNum" sz="quarter" idx="5"/>
          </p:nvPr>
        </p:nvSpPr>
        <p:spPr/>
        <p:txBody>
          <a:bodyPr/>
          <a:lstStyle/>
          <a:p>
            <a:fld id="{396B7AB7-A0EE-4B74-8FC2-24A4AD911861}" type="slidenum">
              <a:rPr lang="en-US" smtClean="0"/>
              <a:t>20</a:t>
            </a:fld>
            <a:endParaRPr lang="en-US"/>
          </a:p>
        </p:txBody>
      </p:sp>
    </p:spTree>
    <p:extLst>
      <p:ext uri="{BB962C8B-B14F-4D97-AF65-F5344CB8AC3E}">
        <p14:creationId xmlns:p14="http://schemas.microsoft.com/office/powerpoint/2010/main" val="938062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ASP Supper Grid Sheet records reimbursable meals distributed to the after school program students only. Only trained FS/ASP staff may record the meals distributed. To begin, complete the heading, date, and record all programs. ASP staff must verify and initial the compliance box daily. To claim meals for reimbursement, confirm meal is reimbursable before marking. Then, mark each meal in numerical order with a slash or X. Lastly, record the total meal counts daily. Remember to collect the ASP Supper Grid Sheet daily. </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21</a:t>
            </a:fld>
            <a:endParaRPr lang="en-US"/>
          </a:p>
        </p:txBody>
      </p:sp>
    </p:spTree>
    <p:extLst>
      <p:ext uri="{BB962C8B-B14F-4D97-AF65-F5344CB8AC3E}">
        <p14:creationId xmlns:p14="http://schemas.microsoft.com/office/powerpoint/2010/main" val="1502984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Community Roster records the attendance and reimbursable meals received by community participants. Ensure first and last names are written legibly. Young children may be assisted with writing their names. This form is required at all service locations. Incomplete names listed may be included in the meal count. However, make every effort to obtain the full name at the next supper service. Remember to collect Community Roster daily.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22</a:t>
            </a:fld>
            <a:endParaRPr lang="en-US"/>
          </a:p>
        </p:txBody>
      </p:sp>
    </p:spTree>
    <p:extLst>
      <p:ext uri="{BB962C8B-B14F-4D97-AF65-F5344CB8AC3E}">
        <p14:creationId xmlns:p14="http://schemas.microsoft.com/office/powerpoint/2010/main" val="2183721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ASP staff distributes supper meals to program and community participants. However, some ASP Services do not have any community participants. </a:t>
            </a:r>
          </a:p>
          <a:p>
            <a:endParaRPr lang="en-US" dirty="0"/>
          </a:p>
          <a:p>
            <a:r>
              <a:rPr lang="en-US" dirty="0"/>
              <a:t>ASK: Is the Community Roster required if there are no community participants? </a:t>
            </a:r>
          </a:p>
          <a:p>
            <a:endParaRPr lang="en-US" dirty="0"/>
          </a:p>
          <a:p>
            <a:r>
              <a:rPr lang="en-US" dirty="0"/>
              <a:t>CLICK</a:t>
            </a:r>
          </a:p>
          <a:p>
            <a:endParaRPr lang="en-US" dirty="0"/>
          </a:p>
          <a:p>
            <a:r>
              <a:rPr lang="en-US" dirty="0"/>
              <a:t>TELL: Yes! Confirm that the count is 0 and file the blank form. Include the school name and date. This blank form must be collected daily.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23</a:t>
            </a:fld>
            <a:endParaRPr lang="en-US"/>
          </a:p>
        </p:txBody>
      </p:sp>
    </p:spTree>
    <p:extLst>
      <p:ext uri="{BB962C8B-B14F-4D97-AF65-F5344CB8AC3E}">
        <p14:creationId xmlns:p14="http://schemas.microsoft.com/office/powerpoint/2010/main" val="1482943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review the schematic of the ASP service. Meals are prepared by Food Services Staff &amp; are ready for service.</a:t>
            </a:r>
          </a:p>
          <a:p>
            <a:endParaRPr lang="en-US" dirty="0"/>
          </a:p>
          <a:p>
            <a:r>
              <a:rPr lang="en-US" dirty="0"/>
              <a:t>CLICK</a:t>
            </a:r>
            <a:br>
              <a:rPr lang="en-US" dirty="0"/>
            </a:br>
            <a:endParaRPr lang="en-US" dirty="0"/>
          </a:p>
          <a:p>
            <a:r>
              <a:rPr lang="en-US" dirty="0"/>
              <a:t>TELL: Meal service begins immediately after the dismissal bell rings, &amp; lasts for 30 minutes.</a:t>
            </a:r>
          </a:p>
          <a:p>
            <a:endParaRPr lang="en-US" dirty="0"/>
          </a:p>
          <a:p>
            <a:r>
              <a:rPr lang="en-US" dirty="0"/>
              <a:t>CLICK</a:t>
            </a:r>
          </a:p>
          <a:p>
            <a:endParaRPr lang="en-US" dirty="0"/>
          </a:p>
          <a:p>
            <a:r>
              <a:rPr lang="en-US" dirty="0"/>
              <a:t>TELL: ASP Staff distributes meals to program students &amp; participants from the community.</a:t>
            </a:r>
          </a:p>
          <a:p>
            <a:endParaRPr lang="en-US" dirty="0"/>
          </a:p>
          <a:p>
            <a:r>
              <a:rPr lang="en-US" dirty="0"/>
              <a:t>CLICK</a:t>
            </a:r>
          </a:p>
          <a:p>
            <a:endParaRPr lang="en-US" dirty="0"/>
          </a:p>
          <a:p>
            <a:r>
              <a:rPr lang="en-US" dirty="0"/>
              <a:t>TELL: ASP Staff ensures reimbursable meal is received, then marks participant on the appropriate form. Please note that ASP Supper Grid Sheet &amp; Community Roster are required at the point of service.</a:t>
            </a:r>
          </a:p>
          <a:p>
            <a:endParaRPr lang="en-US" dirty="0"/>
          </a:p>
          <a:p>
            <a:r>
              <a:rPr lang="en-US" dirty="0"/>
              <a:t>CLICK</a:t>
            </a:r>
          </a:p>
          <a:p>
            <a:endParaRPr lang="en-US" dirty="0"/>
          </a:p>
          <a:p>
            <a:r>
              <a:rPr lang="en-US" dirty="0"/>
              <a:t>TELL: Meals are consumed in the designated eating area. No food may leave the campus. </a:t>
            </a:r>
          </a:p>
          <a:p>
            <a:endParaRPr lang="en-US" dirty="0"/>
          </a:p>
          <a:p>
            <a:r>
              <a:rPr lang="en-US" dirty="0"/>
              <a:t>CLICK</a:t>
            </a:r>
          </a:p>
          <a:p>
            <a:endParaRPr lang="en-US" dirty="0"/>
          </a:p>
          <a:p>
            <a:r>
              <a:rPr lang="en-US" dirty="0"/>
              <a:t>TELL: At least one point of service must be open for the entire 30-minute meal service.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24</a:t>
            </a:fld>
            <a:endParaRPr lang="en-US"/>
          </a:p>
        </p:txBody>
      </p:sp>
    </p:spTree>
    <p:extLst>
      <p:ext uri="{BB962C8B-B14F-4D97-AF65-F5344CB8AC3E}">
        <p14:creationId xmlns:p14="http://schemas.microsoft.com/office/powerpoint/2010/main" val="2107591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This is the Supper Program Training Sign-In Sheet for  ASP staff. All ASP staff must be trained prior to working the Hot Supper Program. Ensure that the specific program name is listed in the program name column. Then, file original sign-in sheets at your school site and give a copy to ASP staff for their records.</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a:t>
            </a:fld>
            <a:endParaRPr lang="en-US"/>
          </a:p>
        </p:txBody>
      </p:sp>
    </p:spTree>
    <p:extLst>
      <p:ext uri="{BB962C8B-B14F-4D97-AF65-F5344CB8AC3E}">
        <p14:creationId xmlns:p14="http://schemas.microsoft.com/office/powerpoint/2010/main" val="173199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Program Attendance Rosters record students present in afterschool programs and support the meal counts on the ASP Supper Grid sheet. Attendance may be: taken before or after meal service, greater than or equal to meal counts. However, meal counts cannot exceed the attendance. These attendance rosters must be submitted to FSM weekly. As pictured, the correct attendance rosters are taken manually by hand.</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25</a:t>
            </a:fld>
            <a:endParaRPr lang="en-US"/>
          </a:p>
        </p:txBody>
      </p:sp>
    </p:spTree>
    <p:extLst>
      <p:ext uri="{BB962C8B-B14F-4D97-AF65-F5344CB8AC3E}">
        <p14:creationId xmlns:p14="http://schemas.microsoft.com/office/powerpoint/2010/main" val="575459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ASP Supper Grid Sheet records reimbursable meals distributed to the after school program students only. Only trained FS/ASP staff may record the meals distributed. To begin, complete the heading, date, and record all programs. ASP staff must verify and initial the compliance box daily. To claim meals for reimbursement, confirm meal is reimbursable before marking. Then, mark each meal in numerical order with a slash or X. Lastly, record the total meal counts daily. Remember to collect the ASP Supper Grid Sheet daily. </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29</a:t>
            </a:fld>
            <a:endParaRPr lang="en-US"/>
          </a:p>
        </p:txBody>
      </p:sp>
    </p:spTree>
    <p:extLst>
      <p:ext uri="{BB962C8B-B14F-4D97-AF65-F5344CB8AC3E}">
        <p14:creationId xmlns:p14="http://schemas.microsoft.com/office/powerpoint/2010/main" val="1500799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Supper Monitoring Scheduler is a tool to ensure monitoring dates are varied per CDE standards. AFSS provides FSM with scheduled monitoring dates. Then, FSM records dates on scheduler as a reminder to complete monitorings.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30</a:t>
            </a:fld>
            <a:endParaRPr lang="en-US"/>
          </a:p>
        </p:txBody>
      </p:sp>
    </p:spTree>
    <p:extLst>
      <p:ext uri="{BB962C8B-B14F-4D97-AF65-F5344CB8AC3E}">
        <p14:creationId xmlns:p14="http://schemas.microsoft.com/office/powerpoint/2010/main" val="2904637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TELL: Here are the six documents required to complete a Supper Monitoring. ASP Supper Grid Sheet, Community Roster, ASP Attendance Roster, FSD and ASP Training Sign-in Sheets, Production Worksheets, and the Food Temperature Log. Any missing documents will result in a deficient monitoring. </a:t>
            </a:r>
          </a:p>
        </p:txBody>
      </p:sp>
      <p:sp>
        <p:nvSpPr>
          <p:cNvPr id="4" name="Slide Number Placeholder 3"/>
          <p:cNvSpPr>
            <a:spLocks noGrp="1"/>
          </p:cNvSpPr>
          <p:nvPr>
            <p:ph type="sldNum" sz="quarter" idx="5"/>
          </p:nvPr>
        </p:nvSpPr>
        <p:spPr/>
        <p:txBody>
          <a:bodyPr/>
          <a:lstStyle/>
          <a:p>
            <a:fld id="{396B7AB7-A0EE-4B74-8FC2-24A4AD911861}" type="slidenum">
              <a:rPr lang="en-US" smtClean="0"/>
              <a:t>31</a:t>
            </a:fld>
            <a:endParaRPr lang="en-US"/>
          </a:p>
        </p:txBody>
      </p:sp>
    </p:spTree>
    <p:extLst>
      <p:ext uri="{BB962C8B-B14F-4D97-AF65-F5344CB8AC3E}">
        <p14:creationId xmlns:p14="http://schemas.microsoft.com/office/powerpoint/2010/main" val="3905908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4F6CC-8626-4CEC-8EC9-3B4E354A4175}" type="slidenum">
              <a:rPr lang="en-US" smtClean="0"/>
              <a:t>34</a:t>
            </a:fld>
            <a:endParaRPr lang="en-US"/>
          </a:p>
        </p:txBody>
      </p:sp>
    </p:spTree>
    <p:extLst>
      <p:ext uri="{BB962C8B-B14F-4D97-AF65-F5344CB8AC3E}">
        <p14:creationId xmlns:p14="http://schemas.microsoft.com/office/powerpoint/2010/main" val="120789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4F6CC-8626-4CEC-8EC9-3B4E354A4175}" type="slidenum">
              <a:rPr lang="en-US" smtClean="0"/>
              <a:t>37</a:t>
            </a:fld>
            <a:endParaRPr lang="en-US"/>
          </a:p>
        </p:txBody>
      </p:sp>
    </p:spTree>
    <p:extLst>
      <p:ext uri="{BB962C8B-B14F-4D97-AF65-F5344CB8AC3E}">
        <p14:creationId xmlns:p14="http://schemas.microsoft.com/office/powerpoint/2010/main" val="1833509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Providing healthy meals shouldn’t stop once the last bell rings. Often times, parents are still at work when their children get out of school. Serving hot supper meals allows the children to receive three nutritious meals a day to support their growing bodies and learning needs. Doing this will ensure that together, we are continuing to provide good nutrition all day long.</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38</a:t>
            </a:fld>
            <a:endParaRPr lang="en-US"/>
          </a:p>
        </p:txBody>
      </p:sp>
    </p:spTree>
    <p:extLst>
      <p:ext uri="{BB962C8B-B14F-4D97-AF65-F5344CB8AC3E}">
        <p14:creationId xmlns:p14="http://schemas.microsoft.com/office/powerpoint/2010/main" val="1393903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Due to regular ASP staff turnover, complete the ASP Staff Monthly Training Verification. Upon collection, compare names with Supper Program Training Sign-In Sheets. Next, identify any staff in need of training, then provide training for new staff. Please note that all staff must be trained prior to working in the Hot Supper program.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a:t>
            </a:fld>
            <a:endParaRPr lang="en-US"/>
          </a:p>
        </p:txBody>
      </p:sp>
    </p:spTree>
    <p:extLst>
      <p:ext uri="{BB962C8B-B14F-4D97-AF65-F5344CB8AC3E}">
        <p14:creationId xmlns:p14="http://schemas.microsoft.com/office/powerpoint/2010/main" val="913679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review the Civil Rights Requirements. All operating sites are required to ensure: equal treatment for all participants, good customer service to decrease complaints, illegal barriers that prevent participants from receiving benefits are eliminated, “And Justice For All” poster is displayed where the general public can see and read it, and that the general public is informed of program availability, if necessary, provide information in the appropriate language.</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5</a:t>
            </a:fld>
            <a:endParaRPr lang="en-US"/>
          </a:p>
        </p:txBody>
      </p:sp>
    </p:spTree>
    <p:extLst>
      <p:ext uri="{BB962C8B-B14F-4D97-AF65-F5344CB8AC3E}">
        <p14:creationId xmlns:p14="http://schemas.microsoft.com/office/powerpoint/2010/main" val="3054287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Meal service times are contingent upon school dismissal. Let’s Review the Early Dismissal Policy Chart. Early release days are now categorized into 2 simple categories. </a:t>
            </a:r>
          </a:p>
          <a:p>
            <a:endParaRPr lang="en-US" dirty="0"/>
          </a:p>
          <a:p>
            <a:r>
              <a:rPr lang="en-US" dirty="0"/>
              <a:t>CLICK</a:t>
            </a:r>
            <a:br>
              <a:rPr lang="en-US" dirty="0"/>
            </a:br>
            <a:br>
              <a:rPr lang="en-US" dirty="0"/>
            </a:br>
            <a:r>
              <a:rPr lang="en-US" dirty="0"/>
              <a:t>TELL: If the students are released before 1pm, Hot supper will be served at the regular dismissal time. For example. Let’s say the regular school dismissal is at 2:30pm. </a:t>
            </a:r>
          </a:p>
          <a:p>
            <a:endParaRPr lang="en-US" dirty="0"/>
          </a:p>
          <a:p>
            <a:r>
              <a:rPr lang="en-US" dirty="0"/>
              <a:t>CLICK</a:t>
            </a:r>
          </a:p>
          <a:p>
            <a:endParaRPr lang="en-US" dirty="0"/>
          </a:p>
          <a:p>
            <a:r>
              <a:rPr lang="en-US" dirty="0"/>
              <a:t>TELL: Let’s explore this scenario. Students are released at 12:50 pm. </a:t>
            </a:r>
          </a:p>
          <a:p>
            <a:endParaRPr lang="en-US" dirty="0"/>
          </a:p>
          <a:p>
            <a:r>
              <a:rPr lang="en-US" dirty="0"/>
              <a:t>CLICK</a:t>
            </a:r>
            <a:br>
              <a:rPr lang="en-US" dirty="0"/>
            </a:br>
            <a:endParaRPr lang="en-US" dirty="0"/>
          </a:p>
          <a:p>
            <a:r>
              <a:rPr lang="en-US" dirty="0"/>
              <a:t>TELL: According to the Early Dismissal policy, Hot Supper will be served at 2:30 pm. Please note that *Exceptions may apply. AFSS approval is required to serve at alternate serving times. </a:t>
            </a:r>
          </a:p>
          <a:p>
            <a:endParaRPr lang="en-US" dirty="0"/>
          </a:p>
          <a:p>
            <a:r>
              <a:rPr lang="en-US" dirty="0"/>
              <a:t>CLICK</a:t>
            </a:r>
          </a:p>
          <a:p>
            <a:endParaRPr lang="en-US" dirty="0"/>
          </a:p>
          <a:p>
            <a:r>
              <a:rPr lang="en-US" dirty="0"/>
              <a:t>TELL: Let’s look at a different scenario. If the students are released earlier then their regular dismissal, but after 1pm. Then Hot supper will be served Immediately after the early dismissal time. </a:t>
            </a:r>
          </a:p>
          <a:p>
            <a:endParaRPr lang="en-US" dirty="0"/>
          </a:p>
          <a:p>
            <a:r>
              <a:rPr lang="en-US" dirty="0"/>
              <a:t>CLICK</a:t>
            </a:r>
          </a:p>
          <a:p>
            <a:endParaRPr lang="en-US" dirty="0"/>
          </a:p>
          <a:p>
            <a:r>
              <a:rPr lang="en-US" dirty="0"/>
              <a:t>TELL: Let’s explore this scenario. Students are released at 1:20 pm. </a:t>
            </a:r>
          </a:p>
          <a:p>
            <a:endParaRPr lang="en-US" dirty="0"/>
          </a:p>
          <a:p>
            <a:r>
              <a:rPr lang="en-US" dirty="0"/>
              <a:t>CLICK</a:t>
            </a:r>
          </a:p>
          <a:p>
            <a:endParaRPr lang="en-US" dirty="0"/>
          </a:p>
          <a:p>
            <a:r>
              <a:rPr lang="en-US" dirty="0"/>
              <a:t>TELL: According to the Early Dismissal policy, Hot Supper will be served at 1:20 pm.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6</a:t>
            </a:fld>
            <a:endParaRPr lang="en-US"/>
          </a:p>
        </p:txBody>
      </p:sp>
    </p:spTree>
    <p:extLst>
      <p:ext uri="{BB962C8B-B14F-4D97-AF65-F5344CB8AC3E}">
        <p14:creationId xmlns:p14="http://schemas.microsoft.com/office/powerpoint/2010/main" val="4085914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Service time may be adjusted to accommodate students released before the regular dismissal bell on a regular basis. </a:t>
            </a:r>
          </a:p>
          <a:p>
            <a:r>
              <a:rPr lang="en-US" dirty="0"/>
              <a:t>These students include, Special Education students and bussed students, and other eligible programs. Note: Any change in the service time must be included in the Change of Supper Meal Service Form. For example: The school’s dismissal is at 2:30pm, but Special Ed students are released at 2:15pm. Serving time is 2:15-3:00pm.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7</a:t>
            </a:fld>
            <a:endParaRPr lang="en-US"/>
          </a:p>
        </p:txBody>
      </p:sp>
    </p:spTree>
    <p:extLst>
      <p:ext uri="{BB962C8B-B14F-4D97-AF65-F5344CB8AC3E}">
        <p14:creationId xmlns:p14="http://schemas.microsoft.com/office/powerpoint/2010/main" val="4167560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Now let’s talk about chocolate milk. The CACFP guidelines restricts the serving of chocolate milk to students under the age of six. Children under six must be offered unflavored milk. However, children six or older can choose between unflavored or chocolate milk.</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8</a:t>
            </a:fld>
            <a:endParaRPr lang="en-US"/>
          </a:p>
        </p:txBody>
      </p:sp>
    </p:spTree>
    <p:extLst>
      <p:ext uri="{BB962C8B-B14F-4D97-AF65-F5344CB8AC3E}">
        <p14:creationId xmlns:p14="http://schemas.microsoft.com/office/powerpoint/2010/main" val="3921824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9</a:t>
            </a:fld>
            <a:endParaRPr lang="en-US"/>
          </a:p>
        </p:txBody>
      </p:sp>
    </p:spTree>
    <p:extLst>
      <p:ext uri="{BB962C8B-B14F-4D97-AF65-F5344CB8AC3E}">
        <p14:creationId xmlns:p14="http://schemas.microsoft.com/office/powerpoint/2010/main" val="1384096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Food Services Manager will communicate with FS and ASP staff of any students with food allergies.  The Food Service Manager will provide the “Medical Statement to Request Special Diets” to families. The child’s treating physician will need to complete the form.  The Food Services Manager will submit the completed “Medical Statement to Request Special Diets” form to the Nutrition Specialists.  The manager will make substitutions based on the special diet provided by the Nutrition Specialist. </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10</a:t>
            </a:fld>
            <a:endParaRPr lang="en-US"/>
          </a:p>
        </p:txBody>
      </p:sp>
    </p:spTree>
    <p:extLst>
      <p:ext uri="{BB962C8B-B14F-4D97-AF65-F5344CB8AC3E}">
        <p14:creationId xmlns:p14="http://schemas.microsoft.com/office/powerpoint/2010/main" val="3005941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03310-1D35-589F-1BF8-F3F0F2B75C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A354CB-EAB8-39AF-85CD-FB23549B61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76DF43-05A2-F243-F5CA-DB485BE767CF}"/>
              </a:ext>
            </a:extLst>
          </p:cNvPr>
          <p:cNvSpPr>
            <a:spLocks noGrp="1"/>
          </p:cNvSpPr>
          <p:nvPr>
            <p:ph type="dt" sz="half" idx="10"/>
          </p:nvPr>
        </p:nvSpPr>
        <p:spPr/>
        <p:txBody>
          <a:bodyPr/>
          <a:lstStyle/>
          <a:p>
            <a:fld id="{B4ADAF0F-0298-453C-AD87-09D62B862177}" type="datetimeFigureOut">
              <a:rPr lang="en-US" smtClean="0"/>
              <a:t>8/9/2024</a:t>
            </a:fld>
            <a:endParaRPr lang="en-US"/>
          </a:p>
        </p:txBody>
      </p:sp>
      <p:sp>
        <p:nvSpPr>
          <p:cNvPr id="5" name="Footer Placeholder 4">
            <a:extLst>
              <a:ext uri="{FF2B5EF4-FFF2-40B4-BE49-F238E27FC236}">
                <a16:creationId xmlns:a16="http://schemas.microsoft.com/office/drawing/2014/main" id="{2F8F198A-FB0D-C1F8-C2BF-4A1A4AF9B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415FF-912D-5713-2889-7E0A7E464BF7}"/>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824780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18FE-87A4-0AC1-C8EF-61A967B74D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A30D96-E07C-F9E2-55A6-86428EFE3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06C96-3517-2A94-40D1-941B8B781EE6}"/>
              </a:ext>
            </a:extLst>
          </p:cNvPr>
          <p:cNvSpPr>
            <a:spLocks noGrp="1"/>
          </p:cNvSpPr>
          <p:nvPr>
            <p:ph type="dt" sz="half" idx="10"/>
          </p:nvPr>
        </p:nvSpPr>
        <p:spPr/>
        <p:txBody>
          <a:bodyPr/>
          <a:lstStyle/>
          <a:p>
            <a:fld id="{B4ADAF0F-0298-453C-AD87-09D62B862177}" type="datetimeFigureOut">
              <a:rPr lang="en-US" smtClean="0"/>
              <a:t>8/9/2024</a:t>
            </a:fld>
            <a:endParaRPr lang="en-US"/>
          </a:p>
        </p:txBody>
      </p:sp>
      <p:sp>
        <p:nvSpPr>
          <p:cNvPr id="5" name="Footer Placeholder 4">
            <a:extLst>
              <a:ext uri="{FF2B5EF4-FFF2-40B4-BE49-F238E27FC236}">
                <a16:creationId xmlns:a16="http://schemas.microsoft.com/office/drawing/2014/main" id="{8A1C1FE5-165D-7480-2BC5-9B7684EBC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EF4F21-4AC9-A42E-FE58-FC5D32188131}"/>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2749535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033AA9-F843-B355-E345-A8BDC6F718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A02665-D211-FDF8-0C30-061DADA50A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DB2A2-5437-9ED0-A7C2-DA547A0E84E9}"/>
              </a:ext>
            </a:extLst>
          </p:cNvPr>
          <p:cNvSpPr>
            <a:spLocks noGrp="1"/>
          </p:cNvSpPr>
          <p:nvPr>
            <p:ph type="dt" sz="half" idx="10"/>
          </p:nvPr>
        </p:nvSpPr>
        <p:spPr/>
        <p:txBody>
          <a:bodyPr/>
          <a:lstStyle/>
          <a:p>
            <a:fld id="{B4ADAF0F-0298-453C-AD87-09D62B862177}" type="datetimeFigureOut">
              <a:rPr lang="en-US" smtClean="0"/>
              <a:t>8/9/2024</a:t>
            </a:fld>
            <a:endParaRPr lang="en-US"/>
          </a:p>
        </p:txBody>
      </p:sp>
      <p:sp>
        <p:nvSpPr>
          <p:cNvPr id="5" name="Footer Placeholder 4">
            <a:extLst>
              <a:ext uri="{FF2B5EF4-FFF2-40B4-BE49-F238E27FC236}">
                <a16:creationId xmlns:a16="http://schemas.microsoft.com/office/drawing/2014/main" id="{E71C82E5-1A08-D763-2A84-4B44D0EDE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EBC25-272C-F592-9605-4737D96E56D6}"/>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783792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9534915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normAutofit/>
          </a:bodyPr>
          <a:lstStyle>
            <a:lvl1pPr>
              <a:defRPr sz="5400">
                <a:solidFill>
                  <a:srgbClr val="000000"/>
                </a:solidFill>
                <a:latin typeface="Onyx" panose="04050602080702020203" pitchFamily="82" charset="0"/>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F3D22F9-7A52-4763-840A-B39C791DA81C}" type="datetimeFigureOut">
              <a:rPr lang="en-US" smtClean="0"/>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565641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4C764-E11B-431E-4928-35462D529D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BCA5DA-723B-BE75-9F17-FF8BC8BA70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DA057-6D3C-DE5A-F512-594A0EABCC7F}"/>
              </a:ext>
            </a:extLst>
          </p:cNvPr>
          <p:cNvSpPr>
            <a:spLocks noGrp="1"/>
          </p:cNvSpPr>
          <p:nvPr>
            <p:ph type="dt" sz="half" idx="10"/>
          </p:nvPr>
        </p:nvSpPr>
        <p:spPr/>
        <p:txBody>
          <a:bodyPr/>
          <a:lstStyle/>
          <a:p>
            <a:fld id="{B4ADAF0F-0298-453C-AD87-09D62B862177}" type="datetimeFigureOut">
              <a:rPr lang="en-US" smtClean="0"/>
              <a:t>8/9/2024</a:t>
            </a:fld>
            <a:endParaRPr lang="en-US"/>
          </a:p>
        </p:txBody>
      </p:sp>
      <p:sp>
        <p:nvSpPr>
          <p:cNvPr id="5" name="Footer Placeholder 4">
            <a:extLst>
              <a:ext uri="{FF2B5EF4-FFF2-40B4-BE49-F238E27FC236}">
                <a16:creationId xmlns:a16="http://schemas.microsoft.com/office/drawing/2014/main" id="{E408C68D-B5C7-D0D4-585A-4BA1FF778A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3B96D-94C9-5B12-8BBB-DC3DEF08C586}"/>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110692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4E304-02A0-4C31-2F44-121F4E0210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3C3FD4-68F2-C3C8-2373-9BEAFF8B6F5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0E5F2C-8418-22AC-076C-39B50B9A56D5}"/>
              </a:ext>
            </a:extLst>
          </p:cNvPr>
          <p:cNvSpPr>
            <a:spLocks noGrp="1"/>
          </p:cNvSpPr>
          <p:nvPr>
            <p:ph type="dt" sz="half" idx="10"/>
          </p:nvPr>
        </p:nvSpPr>
        <p:spPr/>
        <p:txBody>
          <a:bodyPr/>
          <a:lstStyle/>
          <a:p>
            <a:fld id="{B4ADAF0F-0298-453C-AD87-09D62B862177}" type="datetimeFigureOut">
              <a:rPr lang="en-US" smtClean="0"/>
              <a:t>8/9/2024</a:t>
            </a:fld>
            <a:endParaRPr lang="en-US"/>
          </a:p>
        </p:txBody>
      </p:sp>
      <p:sp>
        <p:nvSpPr>
          <p:cNvPr id="5" name="Footer Placeholder 4">
            <a:extLst>
              <a:ext uri="{FF2B5EF4-FFF2-40B4-BE49-F238E27FC236}">
                <a16:creationId xmlns:a16="http://schemas.microsoft.com/office/drawing/2014/main" id="{21B7B57B-BB81-59EB-9B21-82EE8D2AC7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6077E-EE9C-6DD2-3E50-B88EE1224575}"/>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444680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DAEF5-05DC-CC48-D57C-95C4BCF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5D6510-05BB-9522-F682-CF6F7D99ED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47C8DA-8762-A473-C3C9-71B5384CBE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6598BF-4F31-FCDE-A3E0-1EC41FBB42C2}"/>
              </a:ext>
            </a:extLst>
          </p:cNvPr>
          <p:cNvSpPr>
            <a:spLocks noGrp="1"/>
          </p:cNvSpPr>
          <p:nvPr>
            <p:ph type="dt" sz="half" idx="10"/>
          </p:nvPr>
        </p:nvSpPr>
        <p:spPr/>
        <p:txBody>
          <a:bodyPr/>
          <a:lstStyle/>
          <a:p>
            <a:fld id="{B4ADAF0F-0298-453C-AD87-09D62B862177}" type="datetimeFigureOut">
              <a:rPr lang="en-US" smtClean="0"/>
              <a:t>8/9/2024</a:t>
            </a:fld>
            <a:endParaRPr lang="en-US"/>
          </a:p>
        </p:txBody>
      </p:sp>
      <p:sp>
        <p:nvSpPr>
          <p:cNvPr id="6" name="Footer Placeholder 5">
            <a:extLst>
              <a:ext uri="{FF2B5EF4-FFF2-40B4-BE49-F238E27FC236}">
                <a16:creationId xmlns:a16="http://schemas.microsoft.com/office/drawing/2014/main" id="{ECFCE169-4E0A-F69B-60EC-83A2891028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1D8020-A90A-3503-DF43-8C07C1C9508B}"/>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86273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782B3-C5AA-5610-02FA-CA5CE942B3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793B2D-2D9D-AB66-6761-7C48722F23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32B5A1-F245-EC31-9BA5-7CFB074927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B64DB2-84B4-82F1-C944-E1FAD18383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BFB364-876C-1A5B-5909-F1AEBD974C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E1226D-F5C6-CE12-4CBB-E22CB8B0A58D}"/>
              </a:ext>
            </a:extLst>
          </p:cNvPr>
          <p:cNvSpPr>
            <a:spLocks noGrp="1"/>
          </p:cNvSpPr>
          <p:nvPr>
            <p:ph type="dt" sz="half" idx="10"/>
          </p:nvPr>
        </p:nvSpPr>
        <p:spPr/>
        <p:txBody>
          <a:bodyPr/>
          <a:lstStyle/>
          <a:p>
            <a:fld id="{B4ADAF0F-0298-453C-AD87-09D62B862177}" type="datetimeFigureOut">
              <a:rPr lang="en-US" smtClean="0"/>
              <a:t>8/9/2024</a:t>
            </a:fld>
            <a:endParaRPr lang="en-US"/>
          </a:p>
        </p:txBody>
      </p:sp>
      <p:sp>
        <p:nvSpPr>
          <p:cNvPr id="8" name="Footer Placeholder 7">
            <a:extLst>
              <a:ext uri="{FF2B5EF4-FFF2-40B4-BE49-F238E27FC236}">
                <a16:creationId xmlns:a16="http://schemas.microsoft.com/office/drawing/2014/main" id="{591F03FA-0F56-0F98-4543-366CCB387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03F43D-2D19-C604-F3E4-C7AC5D2BB0E9}"/>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373013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5686-FBB7-964A-57B6-A009837014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63EE51-764D-2C9C-DA9B-FD08CD77B8A2}"/>
              </a:ext>
            </a:extLst>
          </p:cNvPr>
          <p:cNvSpPr>
            <a:spLocks noGrp="1"/>
          </p:cNvSpPr>
          <p:nvPr>
            <p:ph type="dt" sz="half" idx="10"/>
          </p:nvPr>
        </p:nvSpPr>
        <p:spPr/>
        <p:txBody>
          <a:bodyPr/>
          <a:lstStyle/>
          <a:p>
            <a:fld id="{B4ADAF0F-0298-453C-AD87-09D62B862177}" type="datetimeFigureOut">
              <a:rPr lang="en-US" smtClean="0"/>
              <a:t>8/9/2024</a:t>
            </a:fld>
            <a:endParaRPr lang="en-US"/>
          </a:p>
        </p:txBody>
      </p:sp>
      <p:sp>
        <p:nvSpPr>
          <p:cNvPr id="4" name="Footer Placeholder 3">
            <a:extLst>
              <a:ext uri="{FF2B5EF4-FFF2-40B4-BE49-F238E27FC236}">
                <a16:creationId xmlns:a16="http://schemas.microsoft.com/office/drawing/2014/main" id="{9E4E09B1-8B54-9844-380C-513E9897C5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FF7D31-73BB-269D-9F94-68414217A693}"/>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91206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DFC8B5-C8CE-42ED-7D26-ADDC5E975937}"/>
              </a:ext>
            </a:extLst>
          </p:cNvPr>
          <p:cNvSpPr>
            <a:spLocks noGrp="1"/>
          </p:cNvSpPr>
          <p:nvPr>
            <p:ph type="dt" sz="half" idx="10"/>
          </p:nvPr>
        </p:nvSpPr>
        <p:spPr/>
        <p:txBody>
          <a:bodyPr/>
          <a:lstStyle/>
          <a:p>
            <a:fld id="{B4ADAF0F-0298-453C-AD87-09D62B862177}" type="datetimeFigureOut">
              <a:rPr lang="en-US" smtClean="0"/>
              <a:t>8/9/2024</a:t>
            </a:fld>
            <a:endParaRPr lang="en-US"/>
          </a:p>
        </p:txBody>
      </p:sp>
      <p:sp>
        <p:nvSpPr>
          <p:cNvPr id="3" name="Footer Placeholder 2">
            <a:extLst>
              <a:ext uri="{FF2B5EF4-FFF2-40B4-BE49-F238E27FC236}">
                <a16:creationId xmlns:a16="http://schemas.microsoft.com/office/drawing/2014/main" id="{DBD922D4-F83C-687F-62EF-D45025D1C3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850352-9985-BB8A-21D6-EA1C4E4B712B}"/>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2322749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A5EBB-688A-9719-7FF4-7B018F0BE6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B8B963-1F6E-90BA-F8A9-3C3A125CAA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01A286-8006-AD4A-7A91-09757EA9E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3671F9-0A70-F641-A957-AFC03B2E5F66}"/>
              </a:ext>
            </a:extLst>
          </p:cNvPr>
          <p:cNvSpPr>
            <a:spLocks noGrp="1"/>
          </p:cNvSpPr>
          <p:nvPr>
            <p:ph type="dt" sz="half" idx="10"/>
          </p:nvPr>
        </p:nvSpPr>
        <p:spPr/>
        <p:txBody>
          <a:bodyPr/>
          <a:lstStyle/>
          <a:p>
            <a:fld id="{B4ADAF0F-0298-453C-AD87-09D62B862177}" type="datetimeFigureOut">
              <a:rPr lang="en-US" smtClean="0"/>
              <a:t>8/9/2024</a:t>
            </a:fld>
            <a:endParaRPr lang="en-US"/>
          </a:p>
        </p:txBody>
      </p:sp>
      <p:sp>
        <p:nvSpPr>
          <p:cNvPr id="6" name="Footer Placeholder 5">
            <a:extLst>
              <a:ext uri="{FF2B5EF4-FFF2-40B4-BE49-F238E27FC236}">
                <a16:creationId xmlns:a16="http://schemas.microsoft.com/office/drawing/2014/main" id="{EAC4D968-9620-EBAF-175F-F481D63C56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8084AE-E0E8-4F41-B462-B012952B4FCE}"/>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758045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8DC0-68C0-35DB-9D27-52AF897336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0AB82C-E59D-7B17-81FF-DF3BD9A8F6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A752F3-C82D-3B24-E207-D9DBE1E353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F4FED9-7F96-FCB3-B0B7-B903BB6C0BE6}"/>
              </a:ext>
            </a:extLst>
          </p:cNvPr>
          <p:cNvSpPr>
            <a:spLocks noGrp="1"/>
          </p:cNvSpPr>
          <p:nvPr>
            <p:ph type="dt" sz="half" idx="10"/>
          </p:nvPr>
        </p:nvSpPr>
        <p:spPr/>
        <p:txBody>
          <a:bodyPr/>
          <a:lstStyle/>
          <a:p>
            <a:fld id="{B4ADAF0F-0298-453C-AD87-09D62B862177}" type="datetimeFigureOut">
              <a:rPr lang="en-US" smtClean="0"/>
              <a:t>8/9/2024</a:t>
            </a:fld>
            <a:endParaRPr lang="en-US"/>
          </a:p>
        </p:txBody>
      </p:sp>
      <p:sp>
        <p:nvSpPr>
          <p:cNvPr id="6" name="Footer Placeholder 5">
            <a:extLst>
              <a:ext uri="{FF2B5EF4-FFF2-40B4-BE49-F238E27FC236}">
                <a16:creationId xmlns:a16="http://schemas.microsoft.com/office/drawing/2014/main" id="{C5796A40-AA79-997E-19DD-61BF1A32E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A995D0-1A47-39C0-7254-0D92A07E9153}"/>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667058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CFEBF4-C96D-9C31-8CAB-DA68A226F5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F3282B-A506-9BE3-6E6B-D00D8212BB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828D5-9086-39F2-3B44-B936F15CD9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4ADAF0F-0298-453C-AD87-09D62B862177}" type="datetimeFigureOut">
              <a:rPr lang="en-US" smtClean="0"/>
              <a:t>8/9/2024</a:t>
            </a:fld>
            <a:endParaRPr lang="en-US"/>
          </a:p>
        </p:txBody>
      </p:sp>
      <p:sp>
        <p:nvSpPr>
          <p:cNvPr id="5" name="Footer Placeholder 4">
            <a:extLst>
              <a:ext uri="{FF2B5EF4-FFF2-40B4-BE49-F238E27FC236}">
                <a16:creationId xmlns:a16="http://schemas.microsoft.com/office/drawing/2014/main" id="{2B16D980-21AA-DC2D-9D2A-EE447B1E98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9DD6A7B-BA34-FB87-413A-DFD45F6D2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ED47A7F-6A6B-4D96-A8D3-7ADCD89C83CD}" type="slidenum">
              <a:rPr lang="en-US" smtClean="0"/>
              <a:t>‹#›</a:t>
            </a:fld>
            <a:endParaRPr lang="en-US"/>
          </a:p>
        </p:txBody>
      </p:sp>
    </p:spTree>
    <p:extLst>
      <p:ext uri="{BB962C8B-B14F-4D97-AF65-F5344CB8AC3E}">
        <p14:creationId xmlns:p14="http://schemas.microsoft.com/office/powerpoint/2010/main" val="1647101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7" r:id="rId4"/>
    <p:sldLayoutId id="2147483653" r:id="rId5"/>
    <p:sldLayoutId id="2147483678"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4" r:id="rId1"/>
    <p:sldLayoutId id="2147483676" r:id="rId2"/>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457200" rtl="0" eaLnBrk="1" latinLnBrk="0" hangingPunct="1">
        <a:spcBef>
          <a:spcPct val="0"/>
        </a:spcBef>
        <a:buNone/>
        <a:defRPr sz="8000" kern="1200">
          <a:solidFill>
            <a:schemeClr val="bg1"/>
          </a:solidFill>
          <a:latin typeface="Onyx" panose="04050602080702020203" pitchFamily="82"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800" kern="1200">
          <a:solidFill>
            <a:schemeClr val="bg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2400" kern="1200">
          <a:solidFill>
            <a:schemeClr val="bg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6.png"/><Relationship Id="rId12" Type="http://schemas.microsoft.com/office/2007/relationships/hdphoto" Target="../media/hdphoto4.wdp"/><Relationship Id="rId17" Type="http://schemas.openxmlformats.org/officeDocument/2006/relationships/image" Target="../media/image23.jpeg"/><Relationship Id="rId2" Type="http://schemas.openxmlformats.org/officeDocument/2006/relationships/notesSlide" Target="../notesSlides/notesSlide10.xml"/><Relationship Id="rId16" Type="http://schemas.openxmlformats.org/officeDocument/2006/relationships/image" Target="../media/image22.png"/><Relationship Id="rId20" Type="http://schemas.openxmlformats.org/officeDocument/2006/relationships/image" Target="../media/image25.jpg"/><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1.png"/><Relationship Id="rId10" Type="http://schemas.microsoft.com/office/2007/relationships/hdphoto" Target="../media/hdphoto3.wdp"/><Relationship Id="rId19" Type="http://schemas.microsoft.com/office/2007/relationships/hdphoto" Target="../media/hdphoto5.wdp"/><Relationship Id="rId4" Type="http://schemas.openxmlformats.org/officeDocument/2006/relationships/image" Target="../media/image14.png"/><Relationship Id="rId9" Type="http://schemas.openxmlformats.org/officeDocument/2006/relationships/image" Target="../media/image17.png"/><Relationship Id="rId1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microsoft.com/office/2007/relationships/hdphoto" Target="../media/hdphoto5.wdp"/><Relationship Id="rId3" Type="http://schemas.openxmlformats.org/officeDocument/2006/relationships/image" Target="../media/image14.png"/><Relationship Id="rId7" Type="http://schemas.microsoft.com/office/2007/relationships/hdphoto" Target="../media/hdphoto2.wdp"/><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13.png"/><Relationship Id="rId16" Type="http://schemas.openxmlformats.org/officeDocument/2006/relationships/image" Target="../media/image23.jpeg"/><Relationship Id="rId1" Type="http://schemas.openxmlformats.org/officeDocument/2006/relationships/slideLayout" Target="../slideLayouts/slideLayout13.xml"/><Relationship Id="rId6" Type="http://schemas.openxmlformats.org/officeDocument/2006/relationships/image" Target="../media/image16.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22.png"/><Relationship Id="rId10" Type="http://schemas.openxmlformats.org/officeDocument/2006/relationships/image" Target="../media/image18.png"/><Relationship Id="rId19" Type="http://schemas.openxmlformats.org/officeDocument/2006/relationships/image" Target="../media/image25.jpg"/><Relationship Id="rId4" Type="http://schemas.openxmlformats.org/officeDocument/2006/relationships/image" Target="../media/image15.png"/><Relationship Id="rId9" Type="http://schemas.microsoft.com/office/2007/relationships/hdphoto" Target="../media/hdphoto3.wdp"/><Relationship Id="rId1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6.png"/><Relationship Id="rId12" Type="http://schemas.microsoft.com/office/2007/relationships/hdphoto" Target="../media/hdphoto4.wdp"/><Relationship Id="rId17" Type="http://schemas.openxmlformats.org/officeDocument/2006/relationships/image" Target="../media/image23.jpeg"/><Relationship Id="rId2" Type="http://schemas.openxmlformats.org/officeDocument/2006/relationships/notesSlide" Target="../notesSlides/notesSlide11.xml"/><Relationship Id="rId16" Type="http://schemas.openxmlformats.org/officeDocument/2006/relationships/image" Target="../media/image22.png"/><Relationship Id="rId20" Type="http://schemas.openxmlformats.org/officeDocument/2006/relationships/image" Target="../media/image25.jpg"/><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1.png"/><Relationship Id="rId10" Type="http://schemas.microsoft.com/office/2007/relationships/hdphoto" Target="../media/hdphoto3.wdp"/><Relationship Id="rId19" Type="http://schemas.microsoft.com/office/2007/relationships/hdphoto" Target="../media/hdphoto5.wdp"/><Relationship Id="rId4" Type="http://schemas.openxmlformats.org/officeDocument/2006/relationships/image" Target="../media/image14.png"/><Relationship Id="rId9" Type="http://schemas.openxmlformats.org/officeDocument/2006/relationships/image" Target="../media/image17.png"/><Relationship Id="rId1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jpg"/><Relationship Id="rId2" Type="http://schemas.openxmlformats.org/officeDocument/2006/relationships/image" Target="../media/image13.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5.png"/><Relationship Id="rId18" Type="http://schemas.microsoft.com/office/2007/relationships/hdphoto" Target="../media/hdphoto9.wdp"/><Relationship Id="rId3" Type="http://schemas.openxmlformats.org/officeDocument/2006/relationships/image" Target="../media/image26.png"/><Relationship Id="rId7" Type="http://schemas.microsoft.com/office/2007/relationships/hdphoto" Target="../media/hdphoto6.wdp"/><Relationship Id="rId12" Type="http://schemas.openxmlformats.org/officeDocument/2006/relationships/image" Target="../media/image14.png"/><Relationship Id="rId17" Type="http://schemas.openxmlformats.org/officeDocument/2006/relationships/image" Target="../media/image32.png"/><Relationship Id="rId2" Type="http://schemas.openxmlformats.org/officeDocument/2006/relationships/notesSlide" Target="../notesSlides/notesSlide13.xml"/><Relationship Id="rId16" Type="http://schemas.microsoft.com/office/2007/relationships/hdphoto" Target="../media/hdphoto3.wdp"/><Relationship Id="rId1" Type="http://schemas.openxmlformats.org/officeDocument/2006/relationships/slideLayout" Target="../slideLayouts/slideLayout12.xml"/><Relationship Id="rId6" Type="http://schemas.openxmlformats.org/officeDocument/2006/relationships/image" Target="../media/image29.png"/><Relationship Id="rId11" Type="http://schemas.microsoft.com/office/2007/relationships/hdphoto" Target="../media/hdphoto8.wdp"/><Relationship Id="rId5" Type="http://schemas.openxmlformats.org/officeDocument/2006/relationships/image" Target="../media/image28.png"/><Relationship Id="rId15" Type="http://schemas.openxmlformats.org/officeDocument/2006/relationships/image" Target="../media/image17.png"/><Relationship Id="rId10" Type="http://schemas.openxmlformats.org/officeDocument/2006/relationships/image" Target="../media/image31.png"/><Relationship Id="rId19" Type="http://schemas.openxmlformats.org/officeDocument/2006/relationships/image" Target="../media/image25.jpg"/><Relationship Id="rId4" Type="http://schemas.openxmlformats.org/officeDocument/2006/relationships/image" Target="../media/image27.jpeg"/><Relationship Id="rId9" Type="http://schemas.microsoft.com/office/2007/relationships/hdphoto" Target="../media/hdphoto7.wdp"/><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1.wdp"/><Relationship Id="rId18" Type="http://schemas.openxmlformats.org/officeDocument/2006/relationships/image" Target="../media/image28.png"/><Relationship Id="rId26" Type="http://schemas.microsoft.com/office/2007/relationships/hdphoto" Target="../media/hdphoto4.wdp"/><Relationship Id="rId3" Type="http://schemas.openxmlformats.org/officeDocument/2006/relationships/image" Target="../media/image26.png"/><Relationship Id="rId21" Type="http://schemas.openxmlformats.org/officeDocument/2006/relationships/image" Target="../media/image21.png"/><Relationship Id="rId7" Type="http://schemas.openxmlformats.org/officeDocument/2006/relationships/image" Target="../media/image30.png"/><Relationship Id="rId12" Type="http://schemas.openxmlformats.org/officeDocument/2006/relationships/image" Target="../media/image15.png"/><Relationship Id="rId17" Type="http://schemas.microsoft.com/office/2007/relationships/hdphoto" Target="../media/hdphoto9.wdp"/><Relationship Id="rId25" Type="http://schemas.openxmlformats.org/officeDocument/2006/relationships/image" Target="../media/image18.png"/><Relationship Id="rId2" Type="http://schemas.openxmlformats.org/officeDocument/2006/relationships/notesSlide" Target="../notesSlides/notesSlide14.xml"/><Relationship Id="rId16" Type="http://schemas.openxmlformats.org/officeDocument/2006/relationships/image" Target="../media/image32.png"/><Relationship Id="rId20" Type="http://schemas.openxmlformats.org/officeDocument/2006/relationships/image" Target="../media/image20.png"/><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14.png"/><Relationship Id="rId24" Type="http://schemas.microsoft.com/office/2007/relationships/hdphoto" Target="../media/hdphoto2.wdp"/><Relationship Id="rId5" Type="http://schemas.openxmlformats.org/officeDocument/2006/relationships/image" Target="../media/image29.png"/><Relationship Id="rId15" Type="http://schemas.microsoft.com/office/2007/relationships/hdphoto" Target="../media/hdphoto3.wdp"/><Relationship Id="rId23" Type="http://schemas.openxmlformats.org/officeDocument/2006/relationships/image" Target="../media/image16.png"/><Relationship Id="rId10" Type="http://schemas.microsoft.com/office/2007/relationships/hdphoto" Target="../media/hdphoto8.wdp"/><Relationship Id="rId19" Type="http://schemas.openxmlformats.org/officeDocument/2006/relationships/image" Target="../media/image19.png"/><Relationship Id="rId4" Type="http://schemas.openxmlformats.org/officeDocument/2006/relationships/image" Target="../media/image27.jpeg"/><Relationship Id="rId9" Type="http://schemas.openxmlformats.org/officeDocument/2006/relationships/image" Target="../media/image31.png"/><Relationship Id="rId14" Type="http://schemas.openxmlformats.org/officeDocument/2006/relationships/image" Target="../media/image17.png"/><Relationship Id="rId22" Type="http://schemas.openxmlformats.org/officeDocument/2006/relationships/image" Target="../media/image33.png"/><Relationship Id="rId27" Type="http://schemas.openxmlformats.org/officeDocument/2006/relationships/image" Target="../media/image2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5.emf"/><Relationship Id="rId5" Type="http://schemas.openxmlformats.org/officeDocument/2006/relationships/oleObject" Target="../embeddings/oleObject2.bin"/><Relationship Id="rId10" Type="http://schemas.openxmlformats.org/officeDocument/2006/relationships/image" Target="../media/image37.emf"/><Relationship Id="rId4" Type="http://schemas.openxmlformats.org/officeDocument/2006/relationships/image" Target="../media/image34.emf"/><Relationship Id="rId9"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microsoft.com/office/2007/relationships/hdphoto" Target="../media/hdphoto10.wdp"/><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microsoft.com/office/2007/relationships/hdphoto" Target="../media/hdphoto10.wdp"/><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png"/><Relationship Id="rId1" Type="http://schemas.openxmlformats.org/officeDocument/2006/relationships/slideLayout" Target="../slideLayouts/slideLayout12.xml"/><Relationship Id="rId4" Type="http://schemas.microsoft.com/office/2007/relationships/hdphoto" Target="../media/hdphoto10.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51.jpeg"/><Relationship Id="rId7" Type="http://schemas.openxmlformats.org/officeDocument/2006/relationships/image" Target="../media/image53.JPG"/><Relationship Id="rId12"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57.png"/><Relationship Id="rId5" Type="http://schemas.openxmlformats.org/officeDocument/2006/relationships/image" Target="../media/image29.pn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12.xml"/><Relationship Id="rId6" Type="http://schemas.openxmlformats.org/officeDocument/2006/relationships/image" Target="../media/image53.JPG"/><Relationship Id="rId11" Type="http://schemas.openxmlformats.org/officeDocument/2006/relationships/image" Target="../media/image60.png"/><Relationship Id="rId5" Type="http://schemas.microsoft.com/office/2007/relationships/hdphoto" Target="../media/hdphoto6.wdp"/><Relationship Id="rId10" Type="http://schemas.openxmlformats.org/officeDocument/2006/relationships/image" Target="../media/image57.png"/><Relationship Id="rId4" Type="http://schemas.openxmlformats.org/officeDocument/2006/relationships/image" Target="../media/image29.png"/><Relationship Id="rId9" Type="http://schemas.openxmlformats.org/officeDocument/2006/relationships/image" Target="../media/image56.png"/></Relationships>
</file>

<file path=ppt/slides/_rels/slide3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image" Target="../media/image53.JPG"/><Relationship Id="rId9" Type="http://schemas.microsoft.com/office/2007/relationships/hdphoto" Target="../media/hdphoto6.wdp"/></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1.png"/><Relationship Id="rId18" Type="http://schemas.openxmlformats.org/officeDocument/2006/relationships/image" Target="../media/image25.jpg"/><Relationship Id="rId3" Type="http://schemas.openxmlformats.org/officeDocument/2006/relationships/image" Target="../media/image51.jpeg"/><Relationship Id="rId21" Type="http://schemas.openxmlformats.org/officeDocument/2006/relationships/image" Target="../media/image68.png"/><Relationship Id="rId7" Type="http://schemas.openxmlformats.org/officeDocument/2006/relationships/image" Target="../media/image53.JPG"/><Relationship Id="rId12" Type="http://schemas.openxmlformats.org/officeDocument/2006/relationships/image" Target="../media/image59.png"/><Relationship Id="rId17" Type="http://schemas.openxmlformats.org/officeDocument/2006/relationships/image" Target="../media/image65.png"/><Relationship Id="rId2" Type="http://schemas.openxmlformats.org/officeDocument/2006/relationships/notesSlide" Target="../notesSlides/notesSlide25.xml"/><Relationship Id="rId16" Type="http://schemas.openxmlformats.org/officeDocument/2006/relationships/image" Target="../media/image64.png"/><Relationship Id="rId20" Type="http://schemas.openxmlformats.org/officeDocument/2006/relationships/image" Target="../media/image67.png"/><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57.png"/><Relationship Id="rId5" Type="http://schemas.openxmlformats.org/officeDocument/2006/relationships/image" Target="../media/image29.png"/><Relationship Id="rId15" Type="http://schemas.openxmlformats.org/officeDocument/2006/relationships/image" Target="../media/image63.png"/><Relationship Id="rId10" Type="http://schemas.openxmlformats.org/officeDocument/2006/relationships/image" Target="../media/image56.png"/><Relationship Id="rId19" Type="http://schemas.openxmlformats.org/officeDocument/2006/relationships/image" Target="../media/image66.png"/><Relationship Id="rId4" Type="http://schemas.openxmlformats.org/officeDocument/2006/relationships/image" Target="../media/image52.png"/><Relationship Id="rId9" Type="http://schemas.openxmlformats.org/officeDocument/2006/relationships/image" Target="../media/image55.png"/><Relationship Id="rId1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5495CA-F81B-7366-8177-D602BF067605}"/>
              </a:ext>
            </a:extLst>
          </p:cNvPr>
          <p:cNvSpPr txBox="1"/>
          <p:nvPr/>
        </p:nvSpPr>
        <p:spPr>
          <a:xfrm>
            <a:off x="2971800" y="1536174"/>
            <a:ext cx="6094206" cy="3785652"/>
          </a:xfrm>
          <a:prstGeom prst="rect">
            <a:avLst/>
          </a:prstGeom>
          <a:noFill/>
        </p:spPr>
        <p:txBody>
          <a:bodyPr wrap="square">
            <a:spAutoFit/>
          </a:bodyPr>
          <a:lstStyle/>
          <a:p>
            <a:pPr algn="ctr">
              <a:spcBef>
                <a:spcPts val="0"/>
              </a:spcBef>
            </a:pPr>
            <a:r>
              <a:rPr lang="en-US" sz="8000" dirty="0">
                <a:solidFill>
                  <a:schemeClr val="bg1"/>
                </a:solidFill>
                <a:latin typeface="Onyx" panose="04050602080702020203" pitchFamily="82" charset="0"/>
              </a:rPr>
              <a:t>SUPPER PROGRAM FOR ASP STAFF</a:t>
            </a:r>
          </a:p>
          <a:p>
            <a:pPr algn="ctr">
              <a:spcBef>
                <a:spcPts val="0"/>
              </a:spcBef>
            </a:pPr>
            <a:r>
              <a:rPr lang="en-US" sz="8000" dirty="0">
                <a:solidFill>
                  <a:schemeClr val="bg1"/>
                </a:solidFill>
                <a:latin typeface="Onyx" panose="04050602080702020203" pitchFamily="82" charset="0"/>
              </a:rPr>
              <a:t>2024-2025</a:t>
            </a:r>
          </a:p>
        </p:txBody>
      </p:sp>
      <p:sp>
        <p:nvSpPr>
          <p:cNvPr id="7" name="Flowchart: Connector 6">
            <a:extLst>
              <a:ext uri="{FF2B5EF4-FFF2-40B4-BE49-F238E27FC236}">
                <a16:creationId xmlns:a16="http://schemas.microsoft.com/office/drawing/2014/main" id="{31858975-C254-F826-D38A-A363A6D5D82C}"/>
              </a:ext>
            </a:extLst>
          </p:cNvPr>
          <p:cNvSpPr/>
          <p:nvPr/>
        </p:nvSpPr>
        <p:spPr>
          <a:xfrm>
            <a:off x="-955184" y="-623723"/>
            <a:ext cx="3469783" cy="3644904"/>
          </a:xfrm>
          <a:prstGeom prst="flowChartConnector">
            <a:avLst/>
          </a:prstGeom>
          <a:solidFill>
            <a:srgbClr val="7F000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Flowchart: Connector 7">
            <a:extLst>
              <a:ext uri="{FF2B5EF4-FFF2-40B4-BE49-F238E27FC236}">
                <a16:creationId xmlns:a16="http://schemas.microsoft.com/office/drawing/2014/main" id="{D784BF22-D95E-2F66-DBFE-B4BA1F861BF6}"/>
              </a:ext>
            </a:extLst>
          </p:cNvPr>
          <p:cNvSpPr/>
          <p:nvPr/>
        </p:nvSpPr>
        <p:spPr>
          <a:xfrm>
            <a:off x="8526463" y="3862137"/>
            <a:ext cx="3665538" cy="3626337"/>
          </a:xfrm>
          <a:prstGeom prst="flowChartConnector">
            <a:avLst/>
          </a:prstGeom>
          <a:solidFill>
            <a:srgbClr val="FF0000">
              <a:lumMod val="50000"/>
            </a:srgbClr>
          </a:solidFill>
          <a:ln w="9525" cap="flat" cmpd="sng" algn="ctr">
            <a:solidFill>
              <a:srgbClr val="FF0000">
                <a:lumMod val="5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Flowchart: Connector 8">
            <a:extLst>
              <a:ext uri="{FF2B5EF4-FFF2-40B4-BE49-F238E27FC236}">
                <a16:creationId xmlns:a16="http://schemas.microsoft.com/office/drawing/2014/main" id="{4349BC20-AFD4-A6C2-868D-8C2C88053BF6}"/>
              </a:ext>
            </a:extLst>
          </p:cNvPr>
          <p:cNvSpPr/>
          <p:nvPr/>
        </p:nvSpPr>
        <p:spPr>
          <a:xfrm>
            <a:off x="7991806" y="4475747"/>
            <a:ext cx="995784" cy="102691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E8DDE2C0-D35E-60D4-B148-04907F9640ED}"/>
              </a:ext>
            </a:extLst>
          </p:cNvPr>
          <p:cNvSpPr/>
          <p:nvPr/>
        </p:nvSpPr>
        <p:spPr>
          <a:xfrm>
            <a:off x="7735525" y="571139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7D253770-FC62-77BC-9540-BDBC0636538D}"/>
              </a:ext>
            </a:extLst>
          </p:cNvPr>
          <p:cNvSpPr/>
          <p:nvPr/>
        </p:nvSpPr>
        <p:spPr>
          <a:xfrm>
            <a:off x="447266" y="2404606"/>
            <a:ext cx="1209973"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2" descr="Image preview">
            <a:extLst>
              <a:ext uri="{FF2B5EF4-FFF2-40B4-BE49-F238E27FC236}">
                <a16:creationId xmlns:a16="http://schemas.microsoft.com/office/drawing/2014/main" id="{A6A1CDD6-5C10-764D-79B5-93E63A366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6134" y="1039856"/>
            <a:ext cx="3665538" cy="630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392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D66FE769-7A9C-EF7A-5C1C-3D2D62CDE619}"/>
              </a:ext>
            </a:extLst>
          </p:cNvPr>
          <p:cNvSpPr/>
          <p:nvPr/>
        </p:nvSpPr>
        <p:spPr>
          <a:xfrm>
            <a:off x="-2153190" y="-1477986"/>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703831" y="303163"/>
            <a:ext cx="11662110" cy="1143000"/>
          </a:xfrm>
        </p:spPr>
        <p:txBody>
          <a:bodyPr>
            <a:noAutofit/>
          </a:bodyPr>
          <a:lstStyle/>
          <a:p>
            <a:r>
              <a:rPr lang="en-US" sz="8800" dirty="0">
                <a:solidFill>
                  <a:schemeClr val="tx2">
                    <a:lumMod val="50000"/>
                  </a:schemeClr>
                </a:solidFill>
              </a:rPr>
              <a:t>Special Dietary Needs</a:t>
            </a:r>
          </a:p>
        </p:txBody>
      </p:sp>
      <p:sp>
        <p:nvSpPr>
          <p:cNvPr id="29" name="Rectangle 28">
            <a:extLst>
              <a:ext uri="{FF2B5EF4-FFF2-40B4-BE49-F238E27FC236}">
                <a16:creationId xmlns:a16="http://schemas.microsoft.com/office/drawing/2014/main" id="{5D861277-1668-4BE8-ABC2-F90136BFA7D0}"/>
              </a:ext>
            </a:extLst>
          </p:cNvPr>
          <p:cNvSpPr/>
          <p:nvPr/>
        </p:nvSpPr>
        <p:spPr>
          <a:xfrm>
            <a:off x="375794" y="3085835"/>
            <a:ext cx="5910664" cy="3453253"/>
          </a:xfrm>
          <a:prstGeom prst="rect">
            <a:avLst/>
          </a:prstGeom>
        </p:spPr>
        <p:txBody>
          <a:bodyPr wrap="square">
            <a:spAutoFit/>
          </a:bodyPr>
          <a:lstStyle/>
          <a:p>
            <a:pPr marL="457200" lvl="2" indent="-457200">
              <a:lnSpc>
                <a:spcPct val="90000"/>
              </a:lnSpc>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Provide the form to families for completion by the child’s treating physician</a:t>
            </a:r>
          </a:p>
          <a:p>
            <a:pPr marL="457200" lvl="2" indent="-457200">
              <a:lnSpc>
                <a:spcPct val="90000"/>
              </a:lnSpc>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Submit the completed form to the Cafeteria Manager</a:t>
            </a: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p:txBody>
      </p:sp>
      <p:sp>
        <p:nvSpPr>
          <p:cNvPr id="9" name="Rectangle 8">
            <a:extLst>
              <a:ext uri="{FF2B5EF4-FFF2-40B4-BE49-F238E27FC236}">
                <a16:creationId xmlns:a16="http://schemas.microsoft.com/office/drawing/2014/main" id="{45E91F7F-97B5-4257-A994-7315EDB1D914}"/>
              </a:ext>
            </a:extLst>
          </p:cNvPr>
          <p:cNvSpPr/>
          <p:nvPr/>
        </p:nvSpPr>
        <p:spPr>
          <a:xfrm>
            <a:off x="49447" y="1704007"/>
            <a:ext cx="6155554" cy="1089529"/>
          </a:xfrm>
          <a:prstGeom prst="rect">
            <a:avLst/>
          </a:prstGeom>
        </p:spPr>
        <p:txBody>
          <a:bodyPr wrap="square">
            <a:spAutoFit/>
          </a:bodyPr>
          <a:lstStyle/>
          <a:p>
            <a:pPr marL="0" lvl="2">
              <a:lnSpc>
                <a:spcPct val="90000"/>
              </a:lnSpc>
              <a:spcBef>
                <a:spcPct val="20000"/>
              </a:spcBef>
              <a:buClr>
                <a:srgbClr val="000000"/>
              </a:buClr>
              <a:defRPr/>
            </a:pPr>
            <a:r>
              <a:rPr lang="en-US" sz="2400" dirty="0">
                <a:solidFill>
                  <a:schemeClr val="tx2">
                    <a:lumMod val="50000"/>
                  </a:schemeClr>
                </a:solidFill>
                <a:latin typeface="Century Gothic" panose="020B0502020202020204" pitchFamily="34" charset="0"/>
              </a:rPr>
              <a:t>Students who require a special meal can complete the “Medical Statement to Request Special Diets” form. ASP will:</a:t>
            </a:r>
          </a:p>
        </p:txBody>
      </p:sp>
      <p:sp>
        <p:nvSpPr>
          <p:cNvPr id="5" name="Flowchart: Connector 4">
            <a:extLst>
              <a:ext uri="{FF2B5EF4-FFF2-40B4-BE49-F238E27FC236}">
                <a16:creationId xmlns:a16="http://schemas.microsoft.com/office/drawing/2014/main" id="{309A80A7-C965-3526-2EBC-04D885803269}"/>
              </a:ext>
            </a:extLst>
          </p:cNvPr>
          <p:cNvSpPr/>
          <p:nvPr/>
        </p:nvSpPr>
        <p:spPr>
          <a:xfrm>
            <a:off x="6145368" y="-146299"/>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A3636B2C-6DA5-CE80-E38D-8CD93D375F39}"/>
              </a:ext>
            </a:extLst>
          </p:cNvPr>
          <p:cNvSpPr/>
          <p:nvPr/>
        </p:nvSpPr>
        <p:spPr>
          <a:xfrm>
            <a:off x="10544718" y="571850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616518A2-D3D9-70FB-820D-425A9141075B}"/>
              </a:ext>
            </a:extLst>
          </p:cNvPr>
          <p:cNvSpPr/>
          <p:nvPr/>
        </p:nvSpPr>
        <p:spPr>
          <a:xfrm>
            <a:off x="10098282" y="640673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AEB5C58-7ED7-433F-8111-12E30F04DC88}"/>
              </a:ext>
            </a:extLst>
          </p:cNvPr>
          <p:cNvPicPr>
            <a:picLocks noChangeAspect="1"/>
          </p:cNvPicPr>
          <p:nvPr/>
        </p:nvPicPr>
        <p:blipFill>
          <a:blip r:embed="rId3"/>
          <a:stretch>
            <a:fillRect/>
          </a:stretch>
        </p:blipFill>
        <p:spPr>
          <a:xfrm>
            <a:off x="7480405" y="712737"/>
            <a:ext cx="3758213" cy="4826395"/>
          </a:xfrm>
          <a:prstGeom prst="rect">
            <a:avLst/>
          </a:prstGeom>
          <a:ln>
            <a:solidFill>
              <a:srgbClr val="000000"/>
            </a:solidFill>
          </a:ln>
        </p:spPr>
      </p:pic>
    </p:spTree>
    <p:extLst>
      <p:ext uri="{BB962C8B-B14F-4D97-AF65-F5344CB8AC3E}">
        <p14:creationId xmlns:p14="http://schemas.microsoft.com/office/powerpoint/2010/main" val="2644483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D63D3-2815-4039-E939-75B42F20AC71}"/>
              </a:ext>
            </a:extLst>
          </p:cNvPr>
          <p:cNvSpPr>
            <a:spLocks noGrp="1"/>
          </p:cNvSpPr>
          <p:nvPr>
            <p:ph idx="1"/>
          </p:nvPr>
        </p:nvSpPr>
        <p:spPr>
          <a:xfrm>
            <a:off x="609600" y="1600201"/>
            <a:ext cx="1519989" cy="4525963"/>
          </a:xfrm>
        </p:spPr>
        <p:txBody>
          <a:bodyPr/>
          <a:lstStyle/>
          <a:p>
            <a:endParaRPr lang="en-US"/>
          </a:p>
        </p:txBody>
      </p:sp>
      <p:sp>
        <p:nvSpPr>
          <p:cNvPr id="6" name="Flowchart: Connector 5">
            <a:extLst>
              <a:ext uri="{FF2B5EF4-FFF2-40B4-BE49-F238E27FC236}">
                <a16:creationId xmlns:a16="http://schemas.microsoft.com/office/drawing/2014/main" id="{DBAC4BFD-626E-749D-F7DD-2A27D40AD676}"/>
              </a:ext>
            </a:extLst>
          </p:cNvPr>
          <p:cNvSpPr/>
          <p:nvPr/>
        </p:nvSpPr>
        <p:spPr>
          <a:xfrm>
            <a:off x="-2650496" y="-1430688"/>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53DE956F-55DB-DE26-3A89-B3466FD86180}"/>
              </a:ext>
            </a:extLst>
          </p:cNvPr>
          <p:cNvSpPr/>
          <p:nvPr/>
        </p:nvSpPr>
        <p:spPr>
          <a:xfrm>
            <a:off x="6156100" y="46782"/>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CFB2D6A-70DB-18DC-7BAA-CAAAFE0332D2}"/>
              </a:ext>
            </a:extLst>
          </p:cNvPr>
          <p:cNvPicPr>
            <a:picLocks noChangeAspect="1"/>
          </p:cNvPicPr>
          <p:nvPr/>
        </p:nvPicPr>
        <p:blipFill rotWithShape="1">
          <a:blip r:embed="rId2"/>
          <a:srcRect l="1652" t="1323"/>
          <a:stretch/>
        </p:blipFill>
        <p:spPr>
          <a:xfrm>
            <a:off x="6852217" y="1348985"/>
            <a:ext cx="5112899" cy="3917022"/>
          </a:xfrm>
          <a:prstGeom prst="rect">
            <a:avLst/>
          </a:prstGeom>
        </p:spPr>
      </p:pic>
      <p:sp>
        <p:nvSpPr>
          <p:cNvPr id="10" name="Title 3">
            <a:extLst>
              <a:ext uri="{FF2B5EF4-FFF2-40B4-BE49-F238E27FC236}">
                <a16:creationId xmlns:a16="http://schemas.microsoft.com/office/drawing/2014/main" id="{62310FB4-62BD-857C-B56F-35608FF9B3B1}"/>
              </a:ext>
            </a:extLst>
          </p:cNvPr>
          <p:cNvSpPr>
            <a:spLocks noGrp="1"/>
          </p:cNvSpPr>
          <p:nvPr>
            <p:ph type="title"/>
          </p:nvPr>
        </p:nvSpPr>
        <p:spPr>
          <a:xfrm>
            <a:off x="-1849625" y="214193"/>
            <a:ext cx="10045907" cy="1143000"/>
          </a:xfrm>
        </p:spPr>
        <p:txBody>
          <a:bodyPr>
            <a:noAutofit/>
          </a:bodyPr>
          <a:lstStyle/>
          <a:p>
            <a:r>
              <a:rPr lang="en-US" sz="7800" dirty="0">
                <a:solidFill>
                  <a:schemeClr val="tx2">
                    <a:lumMod val="50000"/>
                  </a:schemeClr>
                </a:solidFill>
              </a:rPr>
              <a:t>Supper Transport Record</a:t>
            </a:r>
          </a:p>
        </p:txBody>
      </p:sp>
      <p:sp>
        <p:nvSpPr>
          <p:cNvPr id="11" name="Rectangle 10">
            <a:extLst>
              <a:ext uri="{FF2B5EF4-FFF2-40B4-BE49-F238E27FC236}">
                <a16:creationId xmlns:a16="http://schemas.microsoft.com/office/drawing/2014/main" id="{A3AC725C-35BD-CFEF-EE22-0A18B581597B}"/>
              </a:ext>
            </a:extLst>
          </p:cNvPr>
          <p:cNvSpPr/>
          <p:nvPr/>
        </p:nvSpPr>
        <p:spPr>
          <a:xfrm>
            <a:off x="148122" y="1388386"/>
            <a:ext cx="5947878" cy="1480405"/>
          </a:xfrm>
          <a:prstGeom prst="rect">
            <a:avLst/>
          </a:prstGeom>
        </p:spPr>
        <p:txBody>
          <a:bodyPr wrap="square">
            <a:spAutoFit/>
          </a:bodyPr>
          <a:lstStyle/>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Supper Transport records must be supplied daily to ASP staff. </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lang="en-US" sz="2200" dirty="0">
                <a:solidFill>
                  <a:schemeClr val="tx2">
                    <a:lumMod val="50000"/>
                  </a:schemeClr>
                </a:solidFill>
                <a:latin typeface="Century Gothic" panose="020B0502020202020204" pitchFamily="34" charset="0"/>
              </a:rPr>
              <a:t>Manager or Food Service Staff will:</a:t>
            </a:r>
            <a:endPar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02B92917-BD7D-F286-D195-7146AE0F332A}"/>
              </a:ext>
            </a:extLst>
          </p:cNvPr>
          <p:cNvGrpSpPr/>
          <p:nvPr/>
        </p:nvGrpSpPr>
        <p:grpSpPr>
          <a:xfrm>
            <a:off x="164230" y="1966452"/>
            <a:ext cx="11634480" cy="1128768"/>
            <a:chOff x="164230" y="1966452"/>
            <a:chExt cx="11634480" cy="1128768"/>
          </a:xfrm>
        </p:grpSpPr>
        <p:sp>
          <p:nvSpPr>
            <p:cNvPr id="12" name="Rectangle 11">
              <a:extLst>
                <a:ext uri="{FF2B5EF4-FFF2-40B4-BE49-F238E27FC236}">
                  <a16:creationId xmlns:a16="http://schemas.microsoft.com/office/drawing/2014/main" id="{D9D605BB-5FF9-339F-ABF4-F662F9B7E09A}"/>
                </a:ext>
              </a:extLst>
            </p:cNvPr>
            <p:cNvSpPr/>
            <p:nvPr/>
          </p:nvSpPr>
          <p:spPr>
            <a:xfrm>
              <a:off x="164230" y="2448889"/>
              <a:ext cx="5947878" cy="646331"/>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kumimoji="0" lang="en-US" sz="20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Pre-fill the header with school name, location code, date, </a:t>
              </a:r>
              <a:r>
                <a:rPr kumimoji="0" lang="en-US" sz="2000" i="0" u="none" strike="noStrike" kern="1200" cap="none" spc="0" normalizeH="0" baseline="0" noProof="0" dirty="0" err="1">
                  <a:ln>
                    <a:noFill/>
                  </a:ln>
                  <a:solidFill>
                    <a:schemeClr val="tx2">
                      <a:lumMod val="50000"/>
                    </a:schemeClr>
                  </a:solidFill>
                  <a:effectLst/>
                  <a:uLnTx/>
                  <a:uFillTx/>
                  <a:latin typeface="Century Gothic" panose="020B0502020202020204" pitchFamily="34" charset="0"/>
                </a:rPr>
                <a:t>ect</a:t>
              </a:r>
              <a:r>
                <a:rPr kumimoji="0" lang="en-US" sz="20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a:t>
              </a:r>
            </a:p>
          </p:txBody>
        </p:sp>
        <p:grpSp>
          <p:nvGrpSpPr>
            <p:cNvPr id="16" name="Group 15">
              <a:extLst>
                <a:ext uri="{FF2B5EF4-FFF2-40B4-BE49-F238E27FC236}">
                  <a16:creationId xmlns:a16="http://schemas.microsoft.com/office/drawing/2014/main" id="{EC7FD3F9-6C1D-FB67-4DDD-CD20057E5D41}"/>
                </a:ext>
              </a:extLst>
            </p:cNvPr>
            <p:cNvGrpSpPr/>
            <p:nvPr/>
          </p:nvGrpSpPr>
          <p:grpSpPr>
            <a:xfrm>
              <a:off x="5446097" y="1966452"/>
              <a:ext cx="6352613" cy="699892"/>
              <a:chOff x="5446097" y="1966452"/>
              <a:chExt cx="6352613" cy="699892"/>
            </a:xfrm>
          </p:grpSpPr>
          <p:sp>
            <p:nvSpPr>
              <p:cNvPr id="13" name="Rectangle 12">
                <a:extLst>
                  <a:ext uri="{FF2B5EF4-FFF2-40B4-BE49-F238E27FC236}">
                    <a16:creationId xmlns:a16="http://schemas.microsoft.com/office/drawing/2014/main" id="{5890F1FD-5855-7D4C-40AA-AAEDCAC238DA}"/>
                  </a:ext>
                </a:extLst>
              </p:cNvPr>
              <p:cNvSpPr/>
              <p:nvPr/>
            </p:nvSpPr>
            <p:spPr>
              <a:xfrm>
                <a:off x="7052922" y="1966452"/>
                <a:ext cx="4745788" cy="403122"/>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24B187DC-C073-E11E-2356-73C0D65FF47D}"/>
                  </a:ext>
                </a:extLst>
              </p:cNvPr>
              <p:cNvCxnSpPr>
                <a:cxnSpLocks/>
              </p:cNvCxnSpPr>
              <p:nvPr/>
            </p:nvCxnSpPr>
            <p:spPr>
              <a:xfrm flipV="1">
                <a:off x="5446097" y="2242905"/>
                <a:ext cx="1515142" cy="423439"/>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23" name="Group 22">
            <a:extLst>
              <a:ext uri="{FF2B5EF4-FFF2-40B4-BE49-F238E27FC236}">
                <a16:creationId xmlns:a16="http://schemas.microsoft.com/office/drawing/2014/main" id="{CFE783E1-DACA-F278-4524-7D3D50A64744}"/>
              </a:ext>
            </a:extLst>
          </p:cNvPr>
          <p:cNvGrpSpPr/>
          <p:nvPr/>
        </p:nvGrpSpPr>
        <p:grpSpPr>
          <a:xfrm>
            <a:off x="148122" y="2498593"/>
            <a:ext cx="9000784" cy="1226424"/>
            <a:chOff x="131779" y="2131894"/>
            <a:chExt cx="9000784" cy="1226424"/>
          </a:xfrm>
        </p:grpSpPr>
        <p:sp>
          <p:nvSpPr>
            <p:cNvPr id="18" name="TextBox 17">
              <a:extLst>
                <a:ext uri="{FF2B5EF4-FFF2-40B4-BE49-F238E27FC236}">
                  <a16:creationId xmlns:a16="http://schemas.microsoft.com/office/drawing/2014/main" id="{552E7E3D-5882-2B93-32BB-C1A8584EFF92}"/>
                </a:ext>
              </a:extLst>
            </p:cNvPr>
            <p:cNvSpPr txBox="1"/>
            <p:nvPr/>
          </p:nvSpPr>
          <p:spPr>
            <a:xfrm>
              <a:off x="131779" y="2669082"/>
              <a:ext cx="5947878" cy="646331"/>
            </a:xfrm>
            <a:prstGeom prst="rect">
              <a:avLst/>
            </a:prstGeom>
            <a:noFill/>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lang="en-US" sz="2000" dirty="0">
                  <a:solidFill>
                    <a:schemeClr val="tx2">
                      <a:lumMod val="50000"/>
                    </a:schemeClr>
                  </a:solidFill>
                  <a:latin typeface="Century Gothic" panose="020B0502020202020204" pitchFamily="34" charset="0"/>
                </a:rPr>
                <a:t>Pre-fill components portion size and amount prepared.</a:t>
              </a:r>
              <a:endPar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C6512374-E787-61FA-9C5D-CF102470AC88}"/>
                </a:ext>
              </a:extLst>
            </p:cNvPr>
            <p:cNvSpPr/>
            <p:nvPr/>
          </p:nvSpPr>
          <p:spPr>
            <a:xfrm>
              <a:off x="7041485" y="2131894"/>
              <a:ext cx="2091078" cy="1226424"/>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2" name="Straight Arrow Connector 21">
              <a:extLst>
                <a:ext uri="{FF2B5EF4-FFF2-40B4-BE49-F238E27FC236}">
                  <a16:creationId xmlns:a16="http://schemas.microsoft.com/office/drawing/2014/main" id="{83ADCE3A-8492-AFAE-C88D-EED60A23949A}"/>
                </a:ext>
              </a:extLst>
            </p:cNvPr>
            <p:cNvCxnSpPr>
              <a:cxnSpLocks/>
            </p:cNvCxnSpPr>
            <p:nvPr/>
          </p:nvCxnSpPr>
          <p:spPr>
            <a:xfrm>
              <a:off x="5600483" y="3110071"/>
              <a:ext cx="1316528" cy="122688"/>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F882BB65-0177-9F80-6874-509BA76B730B}"/>
              </a:ext>
            </a:extLst>
          </p:cNvPr>
          <p:cNvGrpSpPr/>
          <p:nvPr/>
        </p:nvGrpSpPr>
        <p:grpSpPr>
          <a:xfrm>
            <a:off x="101774" y="4031375"/>
            <a:ext cx="9521053" cy="2465502"/>
            <a:chOff x="101774" y="4031375"/>
            <a:chExt cx="9521053" cy="2465502"/>
          </a:xfrm>
        </p:grpSpPr>
        <p:sp>
          <p:nvSpPr>
            <p:cNvPr id="24" name="Rectangle 23">
              <a:extLst>
                <a:ext uri="{FF2B5EF4-FFF2-40B4-BE49-F238E27FC236}">
                  <a16:creationId xmlns:a16="http://schemas.microsoft.com/office/drawing/2014/main" id="{D0724045-3976-0A47-D3A0-B4143AEA0E7B}"/>
                </a:ext>
              </a:extLst>
            </p:cNvPr>
            <p:cNvSpPr/>
            <p:nvPr/>
          </p:nvSpPr>
          <p:spPr>
            <a:xfrm>
              <a:off x="7040136" y="4031375"/>
              <a:ext cx="2582691" cy="369241"/>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9D316E6A-F0D6-ECB0-D62B-7AD669015810}"/>
                </a:ext>
              </a:extLst>
            </p:cNvPr>
            <p:cNvCxnSpPr>
              <a:cxnSpLocks/>
            </p:cNvCxnSpPr>
            <p:nvPr/>
          </p:nvCxnSpPr>
          <p:spPr>
            <a:xfrm flipV="1">
              <a:off x="5841477" y="4290091"/>
              <a:ext cx="1119762" cy="1218924"/>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5850122D-B7A1-22D3-A0F2-CAF188BD3862}"/>
                </a:ext>
              </a:extLst>
            </p:cNvPr>
            <p:cNvSpPr/>
            <p:nvPr/>
          </p:nvSpPr>
          <p:spPr>
            <a:xfrm>
              <a:off x="101774" y="5511992"/>
              <a:ext cx="5947878" cy="984885"/>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Manager will sign once record is returned. Signifying all fields have been properly filled. </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EE48F40C-AE52-FE0B-00E4-A19992EC380F}"/>
              </a:ext>
            </a:extLst>
          </p:cNvPr>
          <p:cNvGrpSpPr/>
          <p:nvPr/>
        </p:nvGrpSpPr>
        <p:grpSpPr>
          <a:xfrm>
            <a:off x="142279" y="2498593"/>
            <a:ext cx="11656431" cy="2461092"/>
            <a:chOff x="142279" y="2498593"/>
            <a:chExt cx="11656431" cy="2461092"/>
          </a:xfrm>
        </p:grpSpPr>
        <p:sp>
          <p:nvSpPr>
            <p:cNvPr id="37" name="TextBox 36">
              <a:extLst>
                <a:ext uri="{FF2B5EF4-FFF2-40B4-BE49-F238E27FC236}">
                  <a16:creationId xmlns:a16="http://schemas.microsoft.com/office/drawing/2014/main" id="{7BAC8410-E357-49F2-44D4-D4C658B491C9}"/>
                </a:ext>
              </a:extLst>
            </p:cNvPr>
            <p:cNvSpPr txBox="1"/>
            <p:nvPr/>
          </p:nvSpPr>
          <p:spPr>
            <a:xfrm>
              <a:off x="142279" y="3636246"/>
              <a:ext cx="5364400"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Once received ASP staff will then fill amount received, temp each item and document all counts for meals served. </a:t>
              </a:r>
            </a:p>
          </p:txBody>
        </p:sp>
        <p:cxnSp>
          <p:nvCxnSpPr>
            <p:cNvPr id="41" name="Straight Arrow Connector 40">
              <a:extLst>
                <a:ext uri="{FF2B5EF4-FFF2-40B4-BE49-F238E27FC236}">
                  <a16:creationId xmlns:a16="http://schemas.microsoft.com/office/drawing/2014/main" id="{C8B556EA-F700-4FE6-1BDF-9356BAC4BBD4}"/>
                </a:ext>
              </a:extLst>
            </p:cNvPr>
            <p:cNvCxnSpPr>
              <a:cxnSpLocks/>
            </p:cNvCxnSpPr>
            <p:nvPr/>
          </p:nvCxnSpPr>
          <p:spPr>
            <a:xfrm flipV="1">
              <a:off x="5389685" y="3599458"/>
              <a:ext cx="3770659" cy="475867"/>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6D48A0E0-409E-DA92-666B-B01E28F2D0A8}"/>
                </a:ext>
              </a:extLst>
            </p:cNvPr>
            <p:cNvSpPr/>
            <p:nvPr/>
          </p:nvSpPr>
          <p:spPr>
            <a:xfrm>
              <a:off x="9160344" y="2498593"/>
              <a:ext cx="2638366" cy="1396703"/>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26CFDE6B-A974-5698-3D2F-F9D3B1742CF5}"/>
              </a:ext>
            </a:extLst>
          </p:cNvPr>
          <p:cNvGrpSpPr/>
          <p:nvPr/>
        </p:nvGrpSpPr>
        <p:grpSpPr>
          <a:xfrm>
            <a:off x="108080" y="4024316"/>
            <a:ext cx="11690630" cy="1514948"/>
            <a:chOff x="108080" y="4024316"/>
            <a:chExt cx="11690630" cy="1514948"/>
          </a:xfrm>
        </p:grpSpPr>
        <p:sp>
          <p:nvSpPr>
            <p:cNvPr id="44" name="TextBox 43">
              <a:extLst>
                <a:ext uri="{FF2B5EF4-FFF2-40B4-BE49-F238E27FC236}">
                  <a16:creationId xmlns:a16="http://schemas.microsoft.com/office/drawing/2014/main" id="{87FA2E4B-1518-8996-5D24-43DB3847C56B}"/>
                </a:ext>
              </a:extLst>
            </p:cNvPr>
            <p:cNvSpPr txBox="1"/>
            <p:nvPr/>
          </p:nvSpPr>
          <p:spPr>
            <a:xfrm>
              <a:off x="108080" y="4831378"/>
              <a:ext cx="5677966"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ASP coordinator must sign at the end of service before returning transport record. </a:t>
              </a:r>
            </a:p>
          </p:txBody>
        </p:sp>
        <p:cxnSp>
          <p:nvCxnSpPr>
            <p:cNvPr id="49" name="Straight Arrow Connector 48">
              <a:extLst>
                <a:ext uri="{FF2B5EF4-FFF2-40B4-BE49-F238E27FC236}">
                  <a16:creationId xmlns:a16="http://schemas.microsoft.com/office/drawing/2014/main" id="{AF80C46A-D7F3-2777-38FC-2F811A9AE382}"/>
                </a:ext>
              </a:extLst>
            </p:cNvPr>
            <p:cNvCxnSpPr>
              <a:cxnSpLocks/>
            </p:cNvCxnSpPr>
            <p:nvPr/>
          </p:nvCxnSpPr>
          <p:spPr>
            <a:xfrm flipV="1">
              <a:off x="5808042" y="4486715"/>
              <a:ext cx="4380144" cy="598695"/>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51" name="Rectangle 50">
              <a:extLst>
                <a:ext uri="{FF2B5EF4-FFF2-40B4-BE49-F238E27FC236}">
                  <a16:creationId xmlns:a16="http://schemas.microsoft.com/office/drawing/2014/main" id="{E4CFE771-1CBE-6389-8D7A-4F39723FB77F}"/>
                </a:ext>
              </a:extLst>
            </p:cNvPr>
            <p:cNvSpPr/>
            <p:nvPr/>
          </p:nvSpPr>
          <p:spPr>
            <a:xfrm>
              <a:off x="9622827" y="4024316"/>
              <a:ext cx="2175883" cy="417620"/>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3" name="Flowchart: Connector 52">
            <a:extLst>
              <a:ext uri="{FF2B5EF4-FFF2-40B4-BE49-F238E27FC236}">
                <a16:creationId xmlns:a16="http://schemas.microsoft.com/office/drawing/2014/main" id="{91765A10-2B16-EFFC-D2AD-3FA8749448CF}"/>
              </a:ext>
            </a:extLst>
          </p:cNvPr>
          <p:cNvSpPr/>
          <p:nvPr/>
        </p:nvSpPr>
        <p:spPr>
          <a:xfrm>
            <a:off x="11195815" y="5461245"/>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BA22E261-9A07-C41C-8548-F71FE8B48B30}"/>
              </a:ext>
            </a:extLst>
          </p:cNvPr>
          <p:cNvSpPr/>
          <p:nvPr/>
        </p:nvSpPr>
        <p:spPr>
          <a:xfrm>
            <a:off x="10863289" y="622827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71545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par>
                                <p:cTn id="13" presetID="1" presetClass="exit" presetSubtype="0" fill="hold"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500"/>
                                        <p:tgtEl>
                                          <p:spTgt spid="43"/>
                                        </p:tgtEl>
                                      </p:cBhvr>
                                    </p:animEffect>
                                  </p:childTnLst>
                                </p:cTn>
                              </p:par>
                              <p:par>
                                <p:cTn id="20" presetID="1" presetClass="exit" presetSubtype="0" fill="hold" nodeType="withEffect">
                                  <p:stCondLst>
                                    <p:cond delay="0"/>
                                  </p:stCondLst>
                                  <p:childTnLst>
                                    <p:set>
                                      <p:cBhvr>
                                        <p:cTn id="21" dur="1" fill="hold">
                                          <p:stCondLst>
                                            <p:cond delay="0"/>
                                          </p:stCondLst>
                                        </p:cTn>
                                        <p:tgtEl>
                                          <p:spTgt spid="2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left)">
                                      <p:cBhvr>
                                        <p:cTn id="26" dur="500"/>
                                        <p:tgtEl>
                                          <p:spTgt spid="52"/>
                                        </p:tgtEl>
                                      </p:cBhvr>
                                    </p:animEffect>
                                  </p:childTnLst>
                                </p:cTn>
                              </p:par>
                              <p:par>
                                <p:cTn id="27" presetID="1" presetClass="exit" presetSubtype="0" fill="hold" nodeType="withEffect">
                                  <p:stCondLst>
                                    <p:cond delay="0"/>
                                  </p:stCondLst>
                                  <p:childTnLst>
                                    <p:set>
                                      <p:cBhvr>
                                        <p:cTn id="28" dur="1" fill="hold">
                                          <p:stCondLst>
                                            <p:cond delay="0"/>
                                          </p:stCondLst>
                                        </p:cTn>
                                        <p:tgtEl>
                                          <p:spTgt spid="4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par>
                                <p:cTn id="34" presetID="1" presetClass="exit" presetSubtype="0" fill="hold" nodeType="withEffect">
                                  <p:stCondLst>
                                    <p:cond delay="0"/>
                                  </p:stCondLst>
                                  <p:childTnLst>
                                    <p:set>
                                      <p:cBhvr>
                                        <p:cTn id="35"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75F981-F4CB-4007-B9A3-15A5683A5120}"/>
              </a:ext>
            </a:extLst>
          </p:cNvPr>
          <p:cNvSpPr txBox="1"/>
          <p:nvPr/>
        </p:nvSpPr>
        <p:spPr>
          <a:xfrm>
            <a:off x="3525645" y="1044349"/>
            <a:ext cx="4667250" cy="4524315"/>
          </a:xfrm>
          <a:prstGeom prst="rect">
            <a:avLst/>
          </a:prstGeom>
          <a:noFill/>
        </p:spPr>
        <p:txBody>
          <a:bodyPr wrap="square" rtlCol="0">
            <a:spAutoFit/>
          </a:bodyPr>
          <a:lstStyle/>
          <a:p>
            <a:pPr algn="ctr"/>
            <a:r>
              <a:rPr lang="en-US" sz="9600" dirty="0">
                <a:solidFill>
                  <a:schemeClr val="bg1"/>
                </a:solidFill>
                <a:latin typeface="Onyx" panose="04050602080702020203" pitchFamily="82" charset="0"/>
              </a:rPr>
              <a:t>How to spot a Reimbursable Meal</a:t>
            </a:r>
          </a:p>
        </p:txBody>
      </p:sp>
    </p:spTree>
    <p:extLst>
      <p:ext uri="{BB962C8B-B14F-4D97-AF65-F5344CB8AC3E}">
        <p14:creationId xmlns:p14="http://schemas.microsoft.com/office/powerpoint/2010/main" val="16255405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1000"/>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5971769" y="2660043"/>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86" name="TextBox 85"/>
          <p:cNvSpPr txBox="1"/>
          <p:nvPr/>
        </p:nvSpPr>
        <p:spPr>
          <a:xfrm>
            <a:off x="1975401" y="2660043"/>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grpSp>
        <p:nvGrpSpPr>
          <p:cNvPr id="6" name="Group 5"/>
          <p:cNvGrpSpPr/>
          <p:nvPr/>
        </p:nvGrpSpPr>
        <p:grpSpPr>
          <a:xfrm>
            <a:off x="1528909" y="5664802"/>
            <a:ext cx="4927296" cy="758195"/>
            <a:chOff x="0" y="5573013"/>
            <a:chExt cx="4927296" cy="758195"/>
          </a:xfrm>
        </p:grpSpPr>
        <p:sp>
          <p:nvSpPr>
            <p:cNvPr id="3" name="Rectangle 2"/>
            <p:cNvSpPr/>
            <p:nvPr/>
          </p:nvSpPr>
          <p:spPr>
            <a:xfrm>
              <a:off x="0" y="5573013"/>
              <a:ext cx="4927296" cy="758195"/>
            </a:xfrm>
            <a:prstGeom prst="rect">
              <a:avLst/>
            </a:prstGeom>
            <a:solidFill>
              <a:srgbClr val="7F0000"/>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extBox 1"/>
            <p:cNvSpPr txBox="1"/>
            <p:nvPr/>
          </p:nvSpPr>
          <p:spPr>
            <a:xfrm>
              <a:off x="237544" y="5684915"/>
              <a:ext cx="4560204" cy="461665"/>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Is this a reimbursable meal?</a:t>
              </a:r>
            </a:p>
          </p:txBody>
        </p:sp>
      </p:grpSp>
      <p:grpSp>
        <p:nvGrpSpPr>
          <p:cNvPr id="5" name="Group 4"/>
          <p:cNvGrpSpPr/>
          <p:nvPr/>
        </p:nvGrpSpPr>
        <p:grpSpPr>
          <a:xfrm>
            <a:off x="359340" y="210323"/>
            <a:ext cx="4291450" cy="523220"/>
            <a:chOff x="-648866" y="757510"/>
            <a:chExt cx="4291450" cy="523220"/>
          </a:xfrm>
        </p:grpSpPr>
        <p:sp>
          <p:nvSpPr>
            <p:cNvPr id="84" name="Rectangle 83"/>
            <p:cNvSpPr/>
            <p:nvPr/>
          </p:nvSpPr>
          <p:spPr>
            <a:xfrm>
              <a:off x="-648866" y="757510"/>
              <a:ext cx="4291450"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85" name="TextBox 84"/>
            <p:cNvSpPr txBox="1"/>
            <p:nvPr/>
          </p:nvSpPr>
          <p:spPr>
            <a:xfrm>
              <a:off x="-249875" y="757510"/>
              <a:ext cx="3892459"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pic>
        <p:nvPicPr>
          <p:cNvPr id="1048" name="Picture 24" descr="Schools &amp; Foodservice - Fresh Innov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46731">
            <a:off x="1873385" y="1350595"/>
            <a:ext cx="1672202" cy="1218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Juicy Juice Veggie Orange Medley Single Serve - 4.23 Fl. Oz. - Round Eye  Supply"/>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3583263" y="826330"/>
            <a:ext cx="955402" cy="17815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riftwood Dairy 10724 Lower Azusa Rd El Monte, CA Dairy Products Wholesale  - MapQues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4581493" y="753139"/>
            <a:ext cx="1253435" cy="18757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Tony's 4&quot; Round Galaxy Cheese Pizza Case | FoodServiceDirect"/>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24162" y="663789"/>
            <a:ext cx="1985776" cy="1996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Green tick checkmark icon Royalty Free Vector Image"/>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5797483" y="3391826"/>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27922D6E-7A6D-85A6-D8E9-07B4B3EDAE90}"/>
              </a:ext>
            </a:extLst>
          </p:cNvPr>
          <p:cNvGrpSpPr/>
          <p:nvPr/>
        </p:nvGrpSpPr>
        <p:grpSpPr>
          <a:xfrm>
            <a:off x="7391148" y="4204249"/>
            <a:ext cx="1569368" cy="2538912"/>
            <a:chOff x="7391148" y="4204249"/>
            <a:chExt cx="1569368" cy="2538912"/>
          </a:xfrm>
        </p:grpSpPr>
        <p:grpSp>
          <p:nvGrpSpPr>
            <p:cNvPr id="35" name="Group 34">
              <a:extLst>
                <a:ext uri="{FF2B5EF4-FFF2-40B4-BE49-F238E27FC236}">
                  <a16:creationId xmlns:a16="http://schemas.microsoft.com/office/drawing/2014/main" id="{4D1F8B9E-48E9-41EF-89B1-5FC734D0A6F5}"/>
                </a:ext>
              </a:extLst>
            </p:cNvPr>
            <p:cNvGrpSpPr/>
            <p:nvPr/>
          </p:nvGrpSpPr>
          <p:grpSpPr>
            <a:xfrm>
              <a:off x="7391148" y="4204249"/>
              <a:ext cx="1569368" cy="2538912"/>
              <a:chOff x="3627610" y="3924577"/>
              <a:chExt cx="1475648" cy="2073568"/>
            </a:xfrm>
          </p:grpSpPr>
          <p:grpSp>
            <p:nvGrpSpPr>
              <p:cNvPr id="36" name="Group 35">
                <a:extLst>
                  <a:ext uri="{FF2B5EF4-FFF2-40B4-BE49-F238E27FC236}">
                    <a16:creationId xmlns:a16="http://schemas.microsoft.com/office/drawing/2014/main" id="{A59CBC3F-7BE6-484D-86DE-2502999682E9}"/>
                  </a:ext>
                </a:extLst>
              </p:cNvPr>
              <p:cNvGrpSpPr/>
              <p:nvPr/>
            </p:nvGrpSpPr>
            <p:grpSpPr>
              <a:xfrm>
                <a:off x="3966959" y="5234079"/>
                <a:ext cx="861710" cy="444635"/>
                <a:chOff x="6783868" y="4995224"/>
                <a:chExt cx="861710" cy="444635"/>
              </a:xfrm>
              <a:solidFill>
                <a:srgbClr val="97663B"/>
              </a:solidFill>
            </p:grpSpPr>
            <p:sp>
              <p:nvSpPr>
                <p:cNvPr id="80" name="Freeform: Shape 121">
                  <a:extLst>
                    <a:ext uri="{FF2B5EF4-FFF2-40B4-BE49-F238E27FC236}">
                      <a16:creationId xmlns:a16="http://schemas.microsoft.com/office/drawing/2014/main" id="{C4965F05-89D1-4D2E-8A2D-6A1AA1B46086}"/>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81" name="Freeform: Shape 122">
                  <a:extLst>
                    <a:ext uri="{FF2B5EF4-FFF2-40B4-BE49-F238E27FC236}">
                      <a16:creationId xmlns:a16="http://schemas.microsoft.com/office/drawing/2014/main" id="{EF9385A7-23F3-47A7-AA9A-C7065DBCF0F6}"/>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37" name="Group 36">
                <a:extLst>
                  <a:ext uri="{FF2B5EF4-FFF2-40B4-BE49-F238E27FC236}">
                    <a16:creationId xmlns:a16="http://schemas.microsoft.com/office/drawing/2014/main" id="{DD6BD54E-4AFE-4C87-BDE4-A8EB4EDE7107}"/>
                  </a:ext>
                </a:extLst>
              </p:cNvPr>
              <p:cNvGrpSpPr/>
              <p:nvPr/>
            </p:nvGrpSpPr>
            <p:grpSpPr>
              <a:xfrm>
                <a:off x="4116588" y="5716829"/>
                <a:ext cx="570707" cy="281316"/>
                <a:chOff x="8321137" y="5334839"/>
                <a:chExt cx="570707" cy="281316"/>
              </a:xfrm>
            </p:grpSpPr>
            <p:sp>
              <p:nvSpPr>
                <p:cNvPr id="76" name="Rectangle 19">
                  <a:extLst>
                    <a:ext uri="{FF2B5EF4-FFF2-40B4-BE49-F238E27FC236}">
                      <a16:creationId xmlns:a16="http://schemas.microsoft.com/office/drawing/2014/main" id="{86A09A6F-0E27-4F33-AB3F-E1D7037DCDE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7" name="Rectangle 19">
                  <a:extLst>
                    <a:ext uri="{FF2B5EF4-FFF2-40B4-BE49-F238E27FC236}">
                      <a16:creationId xmlns:a16="http://schemas.microsoft.com/office/drawing/2014/main" id="{27EB3F59-F26D-442E-B593-F5B0AEEEF695}"/>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8" name="Rectangle 19">
                  <a:extLst>
                    <a:ext uri="{FF2B5EF4-FFF2-40B4-BE49-F238E27FC236}">
                      <a16:creationId xmlns:a16="http://schemas.microsoft.com/office/drawing/2014/main" id="{86DB1B89-98F8-4B8A-BC17-A3145F555547}"/>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9" name="Rectangle 19">
                  <a:extLst>
                    <a:ext uri="{FF2B5EF4-FFF2-40B4-BE49-F238E27FC236}">
                      <a16:creationId xmlns:a16="http://schemas.microsoft.com/office/drawing/2014/main" id="{F52BA168-94DA-4B31-ACA5-6F3F1FE7BF21}"/>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38" name="Rectangle 44">
                <a:extLst>
                  <a:ext uri="{FF2B5EF4-FFF2-40B4-BE49-F238E27FC236}">
                    <a16:creationId xmlns:a16="http://schemas.microsoft.com/office/drawing/2014/main" id="{943C08A8-83EB-43B4-9CD8-72EFCB1953D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39" name="Group 38">
                <a:extLst>
                  <a:ext uri="{FF2B5EF4-FFF2-40B4-BE49-F238E27FC236}">
                    <a16:creationId xmlns:a16="http://schemas.microsoft.com/office/drawing/2014/main" id="{22E482A1-CC8F-4ABA-BD37-D39DFD3F0DEB}"/>
                  </a:ext>
                </a:extLst>
              </p:cNvPr>
              <p:cNvGrpSpPr/>
              <p:nvPr/>
            </p:nvGrpSpPr>
            <p:grpSpPr>
              <a:xfrm>
                <a:off x="4061105" y="5032138"/>
                <a:ext cx="709613" cy="522520"/>
                <a:chOff x="1916909" y="3505263"/>
                <a:chExt cx="709613" cy="522520"/>
              </a:xfrm>
            </p:grpSpPr>
            <p:sp>
              <p:nvSpPr>
                <p:cNvPr id="71" name="Rectangle: Rounded Corners 20">
                  <a:extLst>
                    <a:ext uri="{FF2B5EF4-FFF2-40B4-BE49-F238E27FC236}">
                      <a16:creationId xmlns:a16="http://schemas.microsoft.com/office/drawing/2014/main" id="{AD4C30F7-BE17-48B4-BE94-763ED8C83E85}"/>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2" name="Freeform: Shape 113">
                  <a:extLst>
                    <a:ext uri="{FF2B5EF4-FFF2-40B4-BE49-F238E27FC236}">
                      <a16:creationId xmlns:a16="http://schemas.microsoft.com/office/drawing/2014/main" id="{7FE25528-BD04-4485-843A-D58C735BFE8F}"/>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3" name="Rectangle: Rounded Corners 2">
                  <a:extLst>
                    <a:ext uri="{FF2B5EF4-FFF2-40B4-BE49-F238E27FC236}">
                      <a16:creationId xmlns:a16="http://schemas.microsoft.com/office/drawing/2014/main" id="{D20CA8A4-6EA3-4D78-BF56-ED5EED773394}"/>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74" name="Freeform: Shape 115">
                  <a:extLst>
                    <a:ext uri="{FF2B5EF4-FFF2-40B4-BE49-F238E27FC236}">
                      <a16:creationId xmlns:a16="http://schemas.microsoft.com/office/drawing/2014/main" id="{62CE619D-438E-4048-9B1E-A57525DAB5BF}"/>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5" name="Freeform: Shape 116">
                  <a:extLst>
                    <a:ext uri="{FF2B5EF4-FFF2-40B4-BE49-F238E27FC236}">
                      <a16:creationId xmlns:a16="http://schemas.microsoft.com/office/drawing/2014/main" id="{446BE4E6-347C-4C69-B1F7-74FCAB8A2DA1}"/>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40" name="Group 39">
                <a:extLst>
                  <a:ext uri="{FF2B5EF4-FFF2-40B4-BE49-F238E27FC236}">
                    <a16:creationId xmlns:a16="http://schemas.microsoft.com/office/drawing/2014/main" id="{5F41D6DD-2D2C-453A-9AFE-D120E9791FAC}"/>
                  </a:ext>
                </a:extLst>
              </p:cNvPr>
              <p:cNvGrpSpPr/>
              <p:nvPr/>
            </p:nvGrpSpPr>
            <p:grpSpPr>
              <a:xfrm>
                <a:off x="3821709" y="4226792"/>
                <a:ext cx="1167175" cy="851629"/>
                <a:chOff x="7389463" y="2893265"/>
                <a:chExt cx="1167175" cy="851629"/>
              </a:xfrm>
            </p:grpSpPr>
            <p:sp>
              <p:nvSpPr>
                <p:cNvPr id="68" name="Oval 36">
                  <a:extLst>
                    <a:ext uri="{FF2B5EF4-FFF2-40B4-BE49-F238E27FC236}">
                      <a16:creationId xmlns:a16="http://schemas.microsoft.com/office/drawing/2014/main" id="{45133FA2-1D5E-4BD6-A823-4CB981F3C154}"/>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9" name="Oval 36">
                  <a:extLst>
                    <a:ext uri="{FF2B5EF4-FFF2-40B4-BE49-F238E27FC236}">
                      <a16:creationId xmlns:a16="http://schemas.microsoft.com/office/drawing/2014/main" id="{4D5188CF-E9E5-4B9D-916C-FDC0E731736D}"/>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0" name="Oval 33">
                  <a:extLst>
                    <a:ext uri="{FF2B5EF4-FFF2-40B4-BE49-F238E27FC236}">
                      <a16:creationId xmlns:a16="http://schemas.microsoft.com/office/drawing/2014/main" id="{3DB08481-29AA-432E-8EC3-6D7338A591A6}"/>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67" name="Moon 66">
                <a:extLst>
                  <a:ext uri="{FF2B5EF4-FFF2-40B4-BE49-F238E27FC236}">
                    <a16:creationId xmlns:a16="http://schemas.microsoft.com/office/drawing/2014/main" id="{4FAD28D0-C681-4EBA-B398-B69E0D3D9A6B}"/>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42" name="Group 41">
                <a:extLst>
                  <a:ext uri="{FF2B5EF4-FFF2-40B4-BE49-F238E27FC236}">
                    <a16:creationId xmlns:a16="http://schemas.microsoft.com/office/drawing/2014/main" id="{D2E973D1-9F20-44CA-867F-B0ADE8AF04D5}"/>
                  </a:ext>
                </a:extLst>
              </p:cNvPr>
              <p:cNvGrpSpPr/>
              <p:nvPr/>
            </p:nvGrpSpPr>
            <p:grpSpPr>
              <a:xfrm>
                <a:off x="3627610" y="3924577"/>
                <a:ext cx="1475648" cy="762929"/>
                <a:chOff x="2879441" y="2846400"/>
                <a:chExt cx="1263913" cy="567773"/>
              </a:xfrm>
            </p:grpSpPr>
            <p:grpSp>
              <p:nvGrpSpPr>
                <p:cNvPr id="59" name="Group 58">
                  <a:extLst>
                    <a:ext uri="{FF2B5EF4-FFF2-40B4-BE49-F238E27FC236}">
                      <a16:creationId xmlns:a16="http://schemas.microsoft.com/office/drawing/2014/main" id="{E5398523-5618-4F4C-974D-7CBAE61DCB71}"/>
                    </a:ext>
                  </a:extLst>
                </p:cNvPr>
                <p:cNvGrpSpPr/>
                <p:nvPr/>
              </p:nvGrpSpPr>
              <p:grpSpPr>
                <a:xfrm>
                  <a:off x="2879441" y="2883574"/>
                  <a:ext cx="311272" cy="311760"/>
                  <a:chOff x="2543848" y="3369652"/>
                  <a:chExt cx="311272" cy="311760"/>
                </a:xfrm>
              </p:grpSpPr>
              <p:sp>
                <p:nvSpPr>
                  <p:cNvPr id="64" name="Cloud 63">
                    <a:extLst>
                      <a:ext uri="{FF2B5EF4-FFF2-40B4-BE49-F238E27FC236}">
                        <a16:creationId xmlns:a16="http://schemas.microsoft.com/office/drawing/2014/main" id="{50654602-28D3-4A7B-A819-51E4A8D8C28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5" name="Freeform: Shape 106">
                    <a:extLst>
                      <a:ext uri="{FF2B5EF4-FFF2-40B4-BE49-F238E27FC236}">
                        <a16:creationId xmlns:a16="http://schemas.microsoft.com/office/drawing/2014/main" id="{BC880496-0F91-4F15-9234-35F2A2894A5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60" name="Group 59">
                  <a:extLst>
                    <a:ext uri="{FF2B5EF4-FFF2-40B4-BE49-F238E27FC236}">
                      <a16:creationId xmlns:a16="http://schemas.microsoft.com/office/drawing/2014/main" id="{10947F6A-28F9-41DF-9F0D-BA6423637027}"/>
                    </a:ext>
                  </a:extLst>
                </p:cNvPr>
                <p:cNvGrpSpPr/>
                <p:nvPr/>
              </p:nvGrpSpPr>
              <p:grpSpPr>
                <a:xfrm flipH="1">
                  <a:off x="3832082" y="2846400"/>
                  <a:ext cx="311272" cy="311760"/>
                  <a:chOff x="2543848" y="3369652"/>
                  <a:chExt cx="311272" cy="311760"/>
                </a:xfrm>
              </p:grpSpPr>
              <p:sp>
                <p:nvSpPr>
                  <p:cNvPr id="62" name="Cloud 61">
                    <a:extLst>
                      <a:ext uri="{FF2B5EF4-FFF2-40B4-BE49-F238E27FC236}">
                        <a16:creationId xmlns:a16="http://schemas.microsoft.com/office/drawing/2014/main" id="{29A624B9-975F-4BF2-A8CF-FC9DF916067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3" name="Freeform: Shape 104">
                    <a:extLst>
                      <a:ext uri="{FF2B5EF4-FFF2-40B4-BE49-F238E27FC236}">
                        <a16:creationId xmlns:a16="http://schemas.microsoft.com/office/drawing/2014/main" id="{B2148506-F42F-4C72-8265-30C72EF1C9C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61" name="Freeform: Shape 102">
                  <a:extLst>
                    <a:ext uri="{FF2B5EF4-FFF2-40B4-BE49-F238E27FC236}">
                      <a16:creationId xmlns:a16="http://schemas.microsoft.com/office/drawing/2014/main" id="{83179397-A96B-44DD-A12B-C94095EB234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45" name="Picture 44">
                <a:extLst>
                  <a:ext uri="{FF2B5EF4-FFF2-40B4-BE49-F238E27FC236}">
                    <a16:creationId xmlns:a16="http://schemas.microsoft.com/office/drawing/2014/main" id="{E6FD04A1-4EA9-47C1-B86C-EC118A50DFED}"/>
                  </a:ext>
                </a:extLst>
              </p:cNvPr>
              <p:cNvPicPr>
                <a:picLocks noChangeAspect="1"/>
              </p:cNvPicPr>
              <p:nvPr/>
            </p:nvPicPr>
            <p:blipFill>
              <a:blip r:embed="rId13"/>
              <a:stretch>
                <a:fillRect/>
              </a:stretch>
            </p:blipFill>
            <p:spPr>
              <a:xfrm rot="20463960">
                <a:off x="4182422" y="4472337"/>
                <a:ext cx="77928" cy="47623"/>
              </a:xfrm>
              <a:prstGeom prst="rect">
                <a:avLst/>
              </a:prstGeom>
            </p:spPr>
          </p:pic>
          <p:pic>
            <p:nvPicPr>
              <p:cNvPr id="46" name="Picture 45">
                <a:extLst>
                  <a:ext uri="{FF2B5EF4-FFF2-40B4-BE49-F238E27FC236}">
                    <a16:creationId xmlns:a16="http://schemas.microsoft.com/office/drawing/2014/main" id="{6A4CE330-9BFA-4FFD-B961-8B4695FEBAFA}"/>
                  </a:ext>
                </a:extLst>
              </p:cNvPr>
              <p:cNvPicPr>
                <a:picLocks noChangeAspect="1"/>
              </p:cNvPicPr>
              <p:nvPr/>
            </p:nvPicPr>
            <p:blipFill>
              <a:blip r:embed="rId13"/>
              <a:stretch>
                <a:fillRect/>
              </a:stretch>
            </p:blipFill>
            <p:spPr>
              <a:xfrm rot="1136040" flipH="1">
                <a:off x="4611526" y="4472336"/>
                <a:ext cx="77928" cy="47623"/>
              </a:xfrm>
              <a:prstGeom prst="rect">
                <a:avLst/>
              </a:prstGeom>
            </p:spPr>
          </p:pic>
        </p:grpSp>
        <p:pic>
          <p:nvPicPr>
            <p:cNvPr id="7" name="Picture 4">
              <a:extLst>
                <a:ext uri="{FF2B5EF4-FFF2-40B4-BE49-F238E27FC236}">
                  <a16:creationId xmlns:a16="http://schemas.microsoft.com/office/drawing/2014/main" id="{F7C25253-AF80-EBC8-E719-EC95F7CF97E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94259" y="4949525"/>
              <a:ext cx="679759" cy="2740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97325C03-32F3-0FDC-261C-0559E1D3CD9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66288" y="5180706"/>
              <a:ext cx="121337" cy="166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5223801D-C247-4932-1404-AF3BBE95311B}"/>
              </a:ext>
            </a:extLst>
          </p:cNvPr>
          <p:cNvGrpSpPr/>
          <p:nvPr/>
        </p:nvGrpSpPr>
        <p:grpSpPr>
          <a:xfrm>
            <a:off x="9184539" y="1481627"/>
            <a:ext cx="2644841" cy="5299550"/>
            <a:chOff x="9184539" y="1481627"/>
            <a:chExt cx="2644841" cy="5299550"/>
          </a:xfrm>
        </p:grpSpPr>
        <p:grpSp>
          <p:nvGrpSpPr>
            <p:cNvPr id="83" name="Group 82"/>
            <p:cNvGrpSpPr/>
            <p:nvPr/>
          </p:nvGrpSpPr>
          <p:grpSpPr>
            <a:xfrm>
              <a:off x="9184539" y="1481627"/>
              <a:ext cx="2644841" cy="5299550"/>
              <a:chOff x="5961537" y="900490"/>
              <a:chExt cx="2976826" cy="5299550"/>
            </a:xfrm>
          </p:grpSpPr>
          <p:pic>
            <p:nvPicPr>
              <p:cNvPr id="33"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16"/>
              <a:srcRect/>
              <a:stretch/>
            </p:blipFill>
            <p:spPr bwMode="auto">
              <a:xfrm>
                <a:off x="6916624" y="900490"/>
                <a:ext cx="1110799" cy="4767243"/>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Group 81"/>
              <p:cNvGrpSpPr/>
              <p:nvPr/>
            </p:nvGrpSpPr>
            <p:grpSpPr>
              <a:xfrm>
                <a:off x="5961537" y="4004344"/>
                <a:ext cx="2976826" cy="2195696"/>
                <a:chOff x="5922695" y="4045913"/>
                <a:chExt cx="2976826" cy="2195696"/>
              </a:xfrm>
            </p:grpSpPr>
            <p:sp>
              <p:nvSpPr>
                <p:cNvPr id="29" name="Oval 28"/>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922699" y="4179731"/>
                  <a:ext cx="2976822" cy="1767174"/>
                  <a:chOff x="5031694" y="3826276"/>
                  <a:chExt cx="2976822" cy="1589103"/>
                </a:xfrm>
              </p:grpSpPr>
              <p:pic>
                <p:nvPicPr>
                  <p:cNvPr id="1036" name="Picture 12" descr="Black Sunburst Background Retro Background With Starburst And Ray Blackgray  Beam After Burst Abstract Vintage Texture With White Rays Of Sun Pattern Of  Pinwheel And Stripes Solar Glow Vector Stock Illustration -"/>
                  <p:cNvPicPr>
                    <a:picLocks noChangeAspect="1" noChangeArrowheads="1"/>
                  </p:cNvPicPr>
                  <p:nvPr/>
                </p:nvPicPr>
                <p:blipFill rotWithShape="1">
                  <a:blip r:embed="rId17">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t Supper Meals"/>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9" name="Group 8">
              <a:extLst>
                <a:ext uri="{FF2B5EF4-FFF2-40B4-BE49-F238E27FC236}">
                  <a16:creationId xmlns:a16="http://schemas.microsoft.com/office/drawing/2014/main" id="{5DA35923-2146-A509-E83D-DA740EAAB352}"/>
                </a:ext>
              </a:extLst>
            </p:cNvPr>
            <p:cNvGrpSpPr/>
            <p:nvPr/>
          </p:nvGrpSpPr>
          <p:grpSpPr>
            <a:xfrm>
              <a:off x="10281515" y="3662690"/>
              <a:ext cx="451027" cy="119011"/>
              <a:chOff x="1488734" y="3393104"/>
              <a:chExt cx="566777" cy="147362"/>
            </a:xfrm>
          </p:grpSpPr>
          <p:sp>
            <p:nvSpPr>
              <p:cNvPr id="10" name="Rectangle 9">
                <a:extLst>
                  <a:ext uri="{FF2B5EF4-FFF2-40B4-BE49-F238E27FC236}">
                    <a16:creationId xmlns:a16="http://schemas.microsoft.com/office/drawing/2014/main" id="{2E96102F-1710-CD5F-BC99-C7E6068DDDD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orange logo&#10;&#10;Description automatically generated">
                <a:extLst>
                  <a:ext uri="{FF2B5EF4-FFF2-40B4-BE49-F238E27FC236}">
                    <a16:creationId xmlns:a16="http://schemas.microsoft.com/office/drawing/2014/main" id="{A6D40AA5-E6C5-C598-51CF-6FFEE478542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grpSp>
    </p:spTree>
    <p:extLst>
      <p:ext uri="{BB962C8B-B14F-4D97-AF65-F5344CB8AC3E}">
        <p14:creationId xmlns:p14="http://schemas.microsoft.com/office/powerpoint/2010/main" val="82002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1.38889E-6 -4.81481E-6 L -0.20243 0.38357 " pathEditMode="relative" rAng="0" ptsTypes="AA">
                                      <p:cBhvr>
                                        <p:cTn id="10" dur="1000" fill="hold"/>
                                        <p:tgtEl>
                                          <p:spTgt spid="1050"/>
                                        </p:tgtEl>
                                        <p:attrNameLst>
                                          <p:attrName>ppt_x</p:attrName>
                                          <p:attrName>ppt_y</p:attrName>
                                        </p:attrNameLst>
                                      </p:cBhvr>
                                      <p:rCtr x="-10122" y="19167"/>
                                    </p:animMotion>
                                  </p:childTnLst>
                                </p:cTn>
                              </p:par>
                              <p:par>
                                <p:cTn id="11" presetID="42" presetClass="path" presetSubtype="0" accel="50000" decel="50000" fill="hold" nodeType="withEffect">
                                  <p:stCondLst>
                                    <p:cond delay="0"/>
                                  </p:stCondLst>
                                  <p:childTnLst>
                                    <p:animMotion origin="layout" path="M -0.03255 0.01435 L -0.07369 0.36806 " pathEditMode="relative" rAng="0" ptsTypes="AA">
                                      <p:cBhvr>
                                        <p:cTn id="12" dur="1000" fill="hold"/>
                                        <p:tgtEl>
                                          <p:spTgt spid="1046"/>
                                        </p:tgtEl>
                                        <p:attrNameLst>
                                          <p:attrName>ppt_x</p:attrName>
                                          <p:attrName>ppt_y</p:attrName>
                                        </p:attrNameLst>
                                      </p:cBhvr>
                                      <p:rCtr x="-2057" y="17685"/>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out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t="-17000" b="-17000"/>
          </a:stretch>
        </a:blipFill>
        <a:effectLst/>
      </p:bgPr>
    </p:bg>
    <p:spTree>
      <p:nvGrpSpPr>
        <p:cNvPr id="1" name=""/>
        <p:cNvGrpSpPr/>
        <p:nvPr/>
      </p:nvGrpSpPr>
      <p:grpSpPr>
        <a:xfrm>
          <a:off x="0" y="0"/>
          <a:ext cx="0" cy="0"/>
          <a:chOff x="0" y="0"/>
          <a:chExt cx="0" cy="0"/>
        </a:xfrm>
      </p:grpSpPr>
      <p:grpSp>
        <p:nvGrpSpPr>
          <p:cNvPr id="90" name="Group 89"/>
          <p:cNvGrpSpPr/>
          <p:nvPr/>
        </p:nvGrpSpPr>
        <p:grpSpPr>
          <a:xfrm>
            <a:off x="567216" y="211151"/>
            <a:ext cx="4009368" cy="554195"/>
            <a:chOff x="-648866" y="726535"/>
            <a:chExt cx="4009368" cy="554195"/>
          </a:xfrm>
        </p:grpSpPr>
        <p:sp>
          <p:nvSpPr>
            <p:cNvPr id="91" name="Rectangle 90"/>
            <p:cNvSpPr/>
            <p:nvPr/>
          </p:nvSpPr>
          <p:spPr>
            <a:xfrm>
              <a:off x="-648866" y="757510"/>
              <a:ext cx="4009368"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92" name="TextBox 91"/>
            <p:cNvSpPr txBox="1"/>
            <p:nvPr/>
          </p:nvSpPr>
          <p:spPr>
            <a:xfrm>
              <a:off x="-545696" y="726535"/>
              <a:ext cx="3827642"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sp>
        <p:nvSpPr>
          <p:cNvPr id="93" name="TextBox 92"/>
          <p:cNvSpPr txBox="1"/>
          <p:nvPr/>
        </p:nvSpPr>
        <p:spPr>
          <a:xfrm>
            <a:off x="5971769" y="2660043"/>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94" name="TextBox 93"/>
          <p:cNvSpPr txBox="1"/>
          <p:nvPr/>
        </p:nvSpPr>
        <p:spPr>
          <a:xfrm>
            <a:off x="1975401" y="2660043"/>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pic>
        <p:nvPicPr>
          <p:cNvPr id="1048" name="Picture 24" descr="Schools &amp; Foodservice - Fresh Innov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46731">
            <a:off x="1868476" y="1347587"/>
            <a:ext cx="1672202" cy="1218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Juicy Juice Veggie Orange Medley Single Serve - 4.23 Fl. Oz. - Round Eye  Supply"/>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3578354" y="823322"/>
            <a:ext cx="955402" cy="17815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riftwood Dairy 10724 Lower Azusa Rd El Monte, CA Dairy Products Wholesale  - MapQuest"/>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4576584" y="750131"/>
            <a:ext cx="1253435" cy="18757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Tony's 4&quot; Round Galaxy Cheese Pizza Case | FoodServiceDirec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11500" y="675444"/>
            <a:ext cx="1985776" cy="1996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6" name="Picture 2" descr="Green tick checkmark icon Royalty Free Vector Image"/>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5998854" y="3566855"/>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4" name="Group 103"/>
          <p:cNvGrpSpPr/>
          <p:nvPr/>
        </p:nvGrpSpPr>
        <p:grpSpPr>
          <a:xfrm>
            <a:off x="1528909" y="5664802"/>
            <a:ext cx="5129198" cy="758195"/>
            <a:chOff x="0" y="5573013"/>
            <a:chExt cx="5129198" cy="758195"/>
          </a:xfrm>
        </p:grpSpPr>
        <p:sp>
          <p:nvSpPr>
            <p:cNvPr id="105" name="Rectangle 104"/>
            <p:cNvSpPr/>
            <p:nvPr/>
          </p:nvSpPr>
          <p:spPr>
            <a:xfrm>
              <a:off x="0" y="5573013"/>
              <a:ext cx="4927296" cy="758195"/>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06" name="TextBox 105"/>
            <p:cNvSpPr txBox="1"/>
            <p:nvPr/>
          </p:nvSpPr>
          <p:spPr>
            <a:xfrm>
              <a:off x="69085" y="5684915"/>
              <a:ext cx="5060113"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Is this a reimbursable meal?</a:t>
              </a:r>
            </a:p>
          </p:txBody>
        </p:sp>
      </p:grpSp>
      <p:grpSp>
        <p:nvGrpSpPr>
          <p:cNvPr id="48" name="Group 47">
            <a:extLst>
              <a:ext uri="{FF2B5EF4-FFF2-40B4-BE49-F238E27FC236}">
                <a16:creationId xmlns:a16="http://schemas.microsoft.com/office/drawing/2014/main" id="{4EC05F2A-9599-EB80-080F-E9EDB58C08BA}"/>
              </a:ext>
            </a:extLst>
          </p:cNvPr>
          <p:cNvGrpSpPr/>
          <p:nvPr/>
        </p:nvGrpSpPr>
        <p:grpSpPr>
          <a:xfrm>
            <a:off x="7391148" y="4204249"/>
            <a:ext cx="1569368" cy="2538912"/>
            <a:chOff x="7391148" y="4204249"/>
            <a:chExt cx="1569368" cy="2538912"/>
          </a:xfrm>
        </p:grpSpPr>
        <p:grpSp>
          <p:nvGrpSpPr>
            <p:cNvPr id="49" name="Group 48">
              <a:extLst>
                <a:ext uri="{FF2B5EF4-FFF2-40B4-BE49-F238E27FC236}">
                  <a16:creationId xmlns:a16="http://schemas.microsoft.com/office/drawing/2014/main" id="{5489F99B-2198-5C59-6A44-BC14D92B2555}"/>
                </a:ext>
              </a:extLst>
            </p:cNvPr>
            <p:cNvGrpSpPr/>
            <p:nvPr/>
          </p:nvGrpSpPr>
          <p:grpSpPr>
            <a:xfrm>
              <a:off x="7391148" y="4204249"/>
              <a:ext cx="1569368" cy="2538912"/>
              <a:chOff x="3627610" y="3924577"/>
              <a:chExt cx="1475648" cy="2073568"/>
            </a:xfrm>
          </p:grpSpPr>
          <p:grpSp>
            <p:nvGrpSpPr>
              <p:cNvPr id="52" name="Group 51">
                <a:extLst>
                  <a:ext uri="{FF2B5EF4-FFF2-40B4-BE49-F238E27FC236}">
                    <a16:creationId xmlns:a16="http://schemas.microsoft.com/office/drawing/2014/main" id="{AF0C684D-84CF-070D-032A-B75C59B81254}"/>
                  </a:ext>
                </a:extLst>
              </p:cNvPr>
              <p:cNvGrpSpPr/>
              <p:nvPr/>
            </p:nvGrpSpPr>
            <p:grpSpPr>
              <a:xfrm>
                <a:off x="3966959" y="5234079"/>
                <a:ext cx="861710" cy="444635"/>
                <a:chOff x="6783868" y="4995224"/>
                <a:chExt cx="861710" cy="444635"/>
              </a:xfrm>
              <a:solidFill>
                <a:srgbClr val="97663B"/>
              </a:solidFill>
            </p:grpSpPr>
            <p:sp>
              <p:nvSpPr>
                <p:cNvPr id="121" name="Freeform: Shape 121">
                  <a:extLst>
                    <a:ext uri="{FF2B5EF4-FFF2-40B4-BE49-F238E27FC236}">
                      <a16:creationId xmlns:a16="http://schemas.microsoft.com/office/drawing/2014/main" id="{F3D6AA00-920C-F61C-DE0D-1458FBEC9004}"/>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2" name="Freeform: Shape 122">
                  <a:extLst>
                    <a:ext uri="{FF2B5EF4-FFF2-40B4-BE49-F238E27FC236}">
                      <a16:creationId xmlns:a16="http://schemas.microsoft.com/office/drawing/2014/main" id="{FC7E69E0-6C23-4BDB-71A3-9E796CB8EB38}"/>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53" name="Group 52">
                <a:extLst>
                  <a:ext uri="{FF2B5EF4-FFF2-40B4-BE49-F238E27FC236}">
                    <a16:creationId xmlns:a16="http://schemas.microsoft.com/office/drawing/2014/main" id="{985DD07C-48B3-8476-1392-963BEEF3D57A}"/>
                  </a:ext>
                </a:extLst>
              </p:cNvPr>
              <p:cNvGrpSpPr/>
              <p:nvPr/>
            </p:nvGrpSpPr>
            <p:grpSpPr>
              <a:xfrm>
                <a:off x="4116588" y="5716829"/>
                <a:ext cx="570707" cy="281316"/>
                <a:chOff x="8321137" y="5334839"/>
                <a:chExt cx="570707" cy="281316"/>
              </a:xfrm>
            </p:grpSpPr>
            <p:sp>
              <p:nvSpPr>
                <p:cNvPr id="117" name="Rectangle 19">
                  <a:extLst>
                    <a:ext uri="{FF2B5EF4-FFF2-40B4-BE49-F238E27FC236}">
                      <a16:creationId xmlns:a16="http://schemas.microsoft.com/office/drawing/2014/main" id="{E055724B-B3E4-2F4A-1F55-BCC69A0C232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8" name="Rectangle 19">
                  <a:extLst>
                    <a:ext uri="{FF2B5EF4-FFF2-40B4-BE49-F238E27FC236}">
                      <a16:creationId xmlns:a16="http://schemas.microsoft.com/office/drawing/2014/main" id="{8E5F5E8C-BAAE-A85F-B773-FEC818F5EFB3}"/>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9" name="Rectangle 19">
                  <a:extLst>
                    <a:ext uri="{FF2B5EF4-FFF2-40B4-BE49-F238E27FC236}">
                      <a16:creationId xmlns:a16="http://schemas.microsoft.com/office/drawing/2014/main" id="{4B4E8D23-8CF7-CFAC-D3E6-E329E65B867C}"/>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0" name="Rectangle 19">
                  <a:extLst>
                    <a:ext uri="{FF2B5EF4-FFF2-40B4-BE49-F238E27FC236}">
                      <a16:creationId xmlns:a16="http://schemas.microsoft.com/office/drawing/2014/main" id="{922F84CA-A120-A6D9-BCBB-3DBD6E966EF5}"/>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54" name="Rectangle 44">
                <a:extLst>
                  <a:ext uri="{FF2B5EF4-FFF2-40B4-BE49-F238E27FC236}">
                    <a16:creationId xmlns:a16="http://schemas.microsoft.com/office/drawing/2014/main" id="{18E50466-0B45-2C3A-E4DC-C030CCC622F2}"/>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55" name="Group 54">
                <a:extLst>
                  <a:ext uri="{FF2B5EF4-FFF2-40B4-BE49-F238E27FC236}">
                    <a16:creationId xmlns:a16="http://schemas.microsoft.com/office/drawing/2014/main" id="{B1BA0A8C-60AA-23F1-DD79-ADF30BADFACE}"/>
                  </a:ext>
                </a:extLst>
              </p:cNvPr>
              <p:cNvGrpSpPr/>
              <p:nvPr/>
            </p:nvGrpSpPr>
            <p:grpSpPr>
              <a:xfrm>
                <a:off x="4061105" y="5032138"/>
                <a:ext cx="709613" cy="522520"/>
                <a:chOff x="1916909" y="3505263"/>
                <a:chExt cx="709613" cy="522520"/>
              </a:xfrm>
            </p:grpSpPr>
            <p:sp>
              <p:nvSpPr>
                <p:cNvPr id="112" name="Rectangle: Rounded Corners 20">
                  <a:extLst>
                    <a:ext uri="{FF2B5EF4-FFF2-40B4-BE49-F238E27FC236}">
                      <a16:creationId xmlns:a16="http://schemas.microsoft.com/office/drawing/2014/main" id="{486A74D8-4AB5-11AF-DFAD-CF477520A5EE}"/>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3" name="Freeform: Shape 113">
                  <a:extLst>
                    <a:ext uri="{FF2B5EF4-FFF2-40B4-BE49-F238E27FC236}">
                      <a16:creationId xmlns:a16="http://schemas.microsoft.com/office/drawing/2014/main" id="{B3B295F6-B867-D9B0-8DA3-4258142E1739}"/>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4" name="Rectangle: Rounded Corners 2">
                  <a:extLst>
                    <a:ext uri="{FF2B5EF4-FFF2-40B4-BE49-F238E27FC236}">
                      <a16:creationId xmlns:a16="http://schemas.microsoft.com/office/drawing/2014/main" id="{9C5FAC7C-6459-A201-22A5-0D8002BAD032}"/>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115" name="Freeform: Shape 115">
                  <a:extLst>
                    <a:ext uri="{FF2B5EF4-FFF2-40B4-BE49-F238E27FC236}">
                      <a16:creationId xmlns:a16="http://schemas.microsoft.com/office/drawing/2014/main" id="{82AEE320-FAF5-2EC3-3B07-27F911DED9FD}"/>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6" name="Freeform: Shape 116">
                  <a:extLst>
                    <a:ext uri="{FF2B5EF4-FFF2-40B4-BE49-F238E27FC236}">
                      <a16:creationId xmlns:a16="http://schemas.microsoft.com/office/drawing/2014/main" id="{80AC13FF-BFDD-6C96-4C1C-773D6E8AD3C9}"/>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56" name="Group 55">
                <a:extLst>
                  <a:ext uri="{FF2B5EF4-FFF2-40B4-BE49-F238E27FC236}">
                    <a16:creationId xmlns:a16="http://schemas.microsoft.com/office/drawing/2014/main" id="{239D57BE-C0F1-9EDC-45AC-571A04B1947C}"/>
                  </a:ext>
                </a:extLst>
              </p:cNvPr>
              <p:cNvGrpSpPr/>
              <p:nvPr/>
            </p:nvGrpSpPr>
            <p:grpSpPr>
              <a:xfrm>
                <a:off x="3821709" y="4226792"/>
                <a:ext cx="1167175" cy="851629"/>
                <a:chOff x="7389463" y="2893265"/>
                <a:chExt cx="1167175" cy="851629"/>
              </a:xfrm>
            </p:grpSpPr>
            <p:sp>
              <p:nvSpPr>
                <p:cNvPr id="109" name="Oval 36">
                  <a:extLst>
                    <a:ext uri="{FF2B5EF4-FFF2-40B4-BE49-F238E27FC236}">
                      <a16:creationId xmlns:a16="http://schemas.microsoft.com/office/drawing/2014/main" id="{F04D430C-44A7-295B-A591-845DE5D1AA9D}"/>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0" name="Oval 36">
                  <a:extLst>
                    <a:ext uri="{FF2B5EF4-FFF2-40B4-BE49-F238E27FC236}">
                      <a16:creationId xmlns:a16="http://schemas.microsoft.com/office/drawing/2014/main" id="{236A4B82-86B9-522D-7110-57165D7B9E7E}"/>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1" name="Oval 33">
                  <a:extLst>
                    <a:ext uri="{FF2B5EF4-FFF2-40B4-BE49-F238E27FC236}">
                      <a16:creationId xmlns:a16="http://schemas.microsoft.com/office/drawing/2014/main" id="{2A565201-2ED3-6AD5-7FAC-088966E301AD}"/>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57" name="Moon 56">
                <a:extLst>
                  <a:ext uri="{FF2B5EF4-FFF2-40B4-BE49-F238E27FC236}">
                    <a16:creationId xmlns:a16="http://schemas.microsoft.com/office/drawing/2014/main" id="{89F982FE-5D44-1D4B-47E0-92197D8F77E2}"/>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66" name="Group 65">
                <a:extLst>
                  <a:ext uri="{FF2B5EF4-FFF2-40B4-BE49-F238E27FC236}">
                    <a16:creationId xmlns:a16="http://schemas.microsoft.com/office/drawing/2014/main" id="{07B03ECC-7E01-FABF-33C9-A8EFE1483479}"/>
                  </a:ext>
                </a:extLst>
              </p:cNvPr>
              <p:cNvGrpSpPr/>
              <p:nvPr/>
            </p:nvGrpSpPr>
            <p:grpSpPr>
              <a:xfrm>
                <a:off x="3627610" y="3924577"/>
                <a:ext cx="1475648" cy="762929"/>
                <a:chOff x="2879441" y="2846400"/>
                <a:chExt cx="1263913" cy="567773"/>
              </a:xfrm>
            </p:grpSpPr>
            <p:grpSp>
              <p:nvGrpSpPr>
                <p:cNvPr id="84" name="Group 83">
                  <a:extLst>
                    <a:ext uri="{FF2B5EF4-FFF2-40B4-BE49-F238E27FC236}">
                      <a16:creationId xmlns:a16="http://schemas.microsoft.com/office/drawing/2014/main" id="{B0FF858F-6EFF-6603-FA0A-092D0DC1D0AA}"/>
                    </a:ext>
                  </a:extLst>
                </p:cNvPr>
                <p:cNvGrpSpPr/>
                <p:nvPr/>
              </p:nvGrpSpPr>
              <p:grpSpPr>
                <a:xfrm>
                  <a:off x="2879441" y="2883574"/>
                  <a:ext cx="311272" cy="311760"/>
                  <a:chOff x="2543848" y="3369652"/>
                  <a:chExt cx="311272" cy="311760"/>
                </a:xfrm>
              </p:grpSpPr>
              <p:sp>
                <p:nvSpPr>
                  <p:cNvPr id="107" name="Cloud 106">
                    <a:extLst>
                      <a:ext uri="{FF2B5EF4-FFF2-40B4-BE49-F238E27FC236}">
                        <a16:creationId xmlns:a16="http://schemas.microsoft.com/office/drawing/2014/main" id="{0418291B-52E8-D22F-B041-DB7F8B71BE42}"/>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08" name="Freeform: Shape 106">
                    <a:extLst>
                      <a:ext uri="{FF2B5EF4-FFF2-40B4-BE49-F238E27FC236}">
                        <a16:creationId xmlns:a16="http://schemas.microsoft.com/office/drawing/2014/main" id="{B9FF34C8-E380-095B-B7F1-21FFF3F2C6A0}"/>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5" name="Group 84">
                  <a:extLst>
                    <a:ext uri="{FF2B5EF4-FFF2-40B4-BE49-F238E27FC236}">
                      <a16:creationId xmlns:a16="http://schemas.microsoft.com/office/drawing/2014/main" id="{EA96873F-AD3E-A47A-DBA2-C59846B7BFE5}"/>
                    </a:ext>
                  </a:extLst>
                </p:cNvPr>
                <p:cNvGrpSpPr/>
                <p:nvPr/>
              </p:nvGrpSpPr>
              <p:grpSpPr>
                <a:xfrm flipH="1">
                  <a:off x="3832082" y="2846400"/>
                  <a:ext cx="311272" cy="311760"/>
                  <a:chOff x="2543848" y="3369652"/>
                  <a:chExt cx="311272" cy="311760"/>
                </a:xfrm>
              </p:grpSpPr>
              <p:sp>
                <p:nvSpPr>
                  <p:cNvPr id="88" name="Cloud 87">
                    <a:extLst>
                      <a:ext uri="{FF2B5EF4-FFF2-40B4-BE49-F238E27FC236}">
                        <a16:creationId xmlns:a16="http://schemas.microsoft.com/office/drawing/2014/main" id="{CF3BFA22-D7C6-8881-F9AC-C8D8BE7C8D06}"/>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89" name="Freeform: Shape 104">
                    <a:extLst>
                      <a:ext uri="{FF2B5EF4-FFF2-40B4-BE49-F238E27FC236}">
                        <a16:creationId xmlns:a16="http://schemas.microsoft.com/office/drawing/2014/main" id="{FE0B79DF-A808-3DDA-F4DE-70268C0B473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87" name="Freeform: Shape 102">
                  <a:extLst>
                    <a:ext uri="{FF2B5EF4-FFF2-40B4-BE49-F238E27FC236}">
                      <a16:creationId xmlns:a16="http://schemas.microsoft.com/office/drawing/2014/main" id="{D8E5B47B-F8D6-E9EC-9A20-9673F753579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82" name="Picture 81">
                <a:extLst>
                  <a:ext uri="{FF2B5EF4-FFF2-40B4-BE49-F238E27FC236}">
                    <a16:creationId xmlns:a16="http://schemas.microsoft.com/office/drawing/2014/main" id="{5618AB8B-E8CE-673D-0753-0AA40FC781AF}"/>
                  </a:ext>
                </a:extLst>
              </p:cNvPr>
              <p:cNvPicPr>
                <a:picLocks noChangeAspect="1"/>
              </p:cNvPicPr>
              <p:nvPr/>
            </p:nvPicPr>
            <p:blipFill>
              <a:blip r:embed="rId12"/>
              <a:stretch>
                <a:fillRect/>
              </a:stretch>
            </p:blipFill>
            <p:spPr>
              <a:xfrm rot="20463960">
                <a:off x="4182422" y="4472337"/>
                <a:ext cx="77928" cy="47623"/>
              </a:xfrm>
              <a:prstGeom prst="rect">
                <a:avLst/>
              </a:prstGeom>
            </p:spPr>
          </p:pic>
          <p:pic>
            <p:nvPicPr>
              <p:cNvPr id="83" name="Picture 82">
                <a:extLst>
                  <a:ext uri="{FF2B5EF4-FFF2-40B4-BE49-F238E27FC236}">
                    <a16:creationId xmlns:a16="http://schemas.microsoft.com/office/drawing/2014/main" id="{715E7C52-58C5-FA4F-271C-D17A7A46DB2F}"/>
                  </a:ext>
                </a:extLst>
              </p:cNvPr>
              <p:cNvPicPr>
                <a:picLocks noChangeAspect="1"/>
              </p:cNvPicPr>
              <p:nvPr/>
            </p:nvPicPr>
            <p:blipFill>
              <a:blip r:embed="rId12"/>
              <a:stretch>
                <a:fillRect/>
              </a:stretch>
            </p:blipFill>
            <p:spPr>
              <a:xfrm rot="1136040" flipH="1">
                <a:off x="4611526" y="4472336"/>
                <a:ext cx="77928" cy="47623"/>
              </a:xfrm>
              <a:prstGeom prst="rect">
                <a:avLst/>
              </a:prstGeom>
            </p:spPr>
          </p:pic>
        </p:grpSp>
        <p:pic>
          <p:nvPicPr>
            <p:cNvPr id="50" name="Picture 4">
              <a:extLst>
                <a:ext uri="{FF2B5EF4-FFF2-40B4-BE49-F238E27FC236}">
                  <a16:creationId xmlns:a16="http://schemas.microsoft.com/office/drawing/2014/main" id="{02B78A53-3668-5816-1DC4-1EFC8A7D00D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94259" y="4949525"/>
              <a:ext cx="679759" cy="27409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a:extLst>
                <a:ext uri="{FF2B5EF4-FFF2-40B4-BE49-F238E27FC236}">
                  <a16:creationId xmlns:a16="http://schemas.microsoft.com/office/drawing/2014/main" id="{681A5E3D-06BD-6F3B-7F58-866994ABBFF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66288" y="5180706"/>
              <a:ext cx="121337" cy="166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3" name="Group 122">
            <a:extLst>
              <a:ext uri="{FF2B5EF4-FFF2-40B4-BE49-F238E27FC236}">
                <a16:creationId xmlns:a16="http://schemas.microsoft.com/office/drawing/2014/main" id="{BF62060D-8B97-EF91-9E27-C315A5BB2FEB}"/>
              </a:ext>
            </a:extLst>
          </p:cNvPr>
          <p:cNvGrpSpPr/>
          <p:nvPr/>
        </p:nvGrpSpPr>
        <p:grpSpPr>
          <a:xfrm>
            <a:off x="9184539" y="1481627"/>
            <a:ext cx="2644841" cy="5299550"/>
            <a:chOff x="9184539" y="1481627"/>
            <a:chExt cx="2644841" cy="5299550"/>
          </a:xfrm>
        </p:grpSpPr>
        <p:grpSp>
          <p:nvGrpSpPr>
            <p:cNvPr id="124" name="Group 123">
              <a:extLst>
                <a:ext uri="{FF2B5EF4-FFF2-40B4-BE49-F238E27FC236}">
                  <a16:creationId xmlns:a16="http://schemas.microsoft.com/office/drawing/2014/main" id="{EDA3F813-3B1C-A82B-EF88-19AA37594C4E}"/>
                </a:ext>
              </a:extLst>
            </p:cNvPr>
            <p:cNvGrpSpPr/>
            <p:nvPr/>
          </p:nvGrpSpPr>
          <p:grpSpPr>
            <a:xfrm>
              <a:off x="9184539" y="1481627"/>
              <a:ext cx="2644841" cy="5299550"/>
              <a:chOff x="5961537" y="900490"/>
              <a:chExt cx="2976826" cy="5299550"/>
            </a:xfrm>
          </p:grpSpPr>
          <p:pic>
            <p:nvPicPr>
              <p:cNvPr id="1024" name="Man4">
                <a:extLst>
                  <a:ext uri="{FF2B5EF4-FFF2-40B4-BE49-F238E27FC236}">
                    <a16:creationId xmlns:a16="http://schemas.microsoft.com/office/drawing/2014/main" id="{E47956F4-C84B-6BE4-0B8E-766BB72C72BC}"/>
                  </a:ext>
                </a:extLst>
              </p:cNvPr>
              <p:cNvPicPr>
                <a:picLocks noChangeAspect="1" noChangeArrowheads="1"/>
              </p:cNvPicPr>
              <p:nvPr/>
            </p:nvPicPr>
            <p:blipFill>
              <a:blip r:embed="rId15"/>
              <a:srcRect/>
              <a:stretch/>
            </p:blipFill>
            <p:spPr bwMode="auto">
              <a:xfrm>
                <a:off x="6916624" y="900490"/>
                <a:ext cx="1110799" cy="4767243"/>
              </a:xfrm>
              <a:prstGeom prst="rect">
                <a:avLst/>
              </a:prstGeom>
              <a:noFill/>
              <a:extLst>
                <a:ext uri="{909E8E84-426E-40DD-AFC4-6F175D3DCCD1}">
                  <a14:hiddenFill xmlns:a14="http://schemas.microsoft.com/office/drawing/2010/main">
                    <a:solidFill>
                      <a:srgbClr val="FFFFFF"/>
                    </a:solidFill>
                  </a14:hiddenFill>
                </a:ext>
              </a:extLst>
            </p:spPr>
          </p:pic>
          <p:grpSp>
            <p:nvGrpSpPr>
              <p:cNvPr id="1025" name="Group 1024">
                <a:extLst>
                  <a:ext uri="{FF2B5EF4-FFF2-40B4-BE49-F238E27FC236}">
                    <a16:creationId xmlns:a16="http://schemas.microsoft.com/office/drawing/2014/main" id="{F2EC181C-56A1-2C81-7177-DBD2A2094F1C}"/>
                  </a:ext>
                </a:extLst>
              </p:cNvPr>
              <p:cNvGrpSpPr/>
              <p:nvPr/>
            </p:nvGrpSpPr>
            <p:grpSpPr>
              <a:xfrm>
                <a:off x="5961537" y="4004344"/>
                <a:ext cx="2976826" cy="2195696"/>
                <a:chOff x="5922695" y="4045913"/>
                <a:chExt cx="2976826" cy="2195696"/>
              </a:xfrm>
            </p:grpSpPr>
            <p:sp>
              <p:nvSpPr>
                <p:cNvPr id="1026" name="Oval 1025">
                  <a:extLst>
                    <a:ext uri="{FF2B5EF4-FFF2-40B4-BE49-F238E27FC236}">
                      <a16:creationId xmlns:a16="http://schemas.microsoft.com/office/drawing/2014/main" id="{0082C914-B112-0449-586F-73EFD24F5C00}"/>
                    </a:ext>
                  </a:extLst>
                </p:cNvPr>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Oval 1026">
                  <a:extLst>
                    <a:ext uri="{FF2B5EF4-FFF2-40B4-BE49-F238E27FC236}">
                      <a16:creationId xmlns:a16="http://schemas.microsoft.com/office/drawing/2014/main" id="{7CCB98AC-0F87-2F34-E9F3-B61F3F61B574}"/>
                    </a:ext>
                  </a:extLst>
                </p:cNvPr>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a:extLst>
                    <a:ext uri="{FF2B5EF4-FFF2-40B4-BE49-F238E27FC236}">
                      <a16:creationId xmlns:a16="http://schemas.microsoft.com/office/drawing/2014/main" id="{ADB2E9F1-4C36-D836-F495-1EBA8D3566D7}"/>
                    </a:ext>
                  </a:extLst>
                </p:cNvPr>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9" name="Group 1028">
                  <a:extLst>
                    <a:ext uri="{FF2B5EF4-FFF2-40B4-BE49-F238E27FC236}">
                      <a16:creationId xmlns:a16="http://schemas.microsoft.com/office/drawing/2014/main" id="{29562419-134B-57FD-9AEA-07B350EFD60C}"/>
                    </a:ext>
                  </a:extLst>
                </p:cNvPr>
                <p:cNvGrpSpPr/>
                <p:nvPr/>
              </p:nvGrpSpPr>
              <p:grpSpPr>
                <a:xfrm>
                  <a:off x="5922699" y="4179731"/>
                  <a:ext cx="2976822" cy="1767174"/>
                  <a:chOff x="5031694" y="3826276"/>
                  <a:chExt cx="2976822" cy="1589103"/>
                </a:xfrm>
              </p:grpSpPr>
              <p:pic>
                <p:nvPicPr>
                  <p:cNvPr id="1030" name="Picture 12" descr="Black Sunburst Background Retro Background With Starburst And Ray Blackgray  Beam After Burst Abstract Vintage Texture With White Rays Of Sun Pattern Of  Pinwheel And Stripes Solar Glow Vector Stock Illustration -">
                    <a:extLst>
                      <a:ext uri="{FF2B5EF4-FFF2-40B4-BE49-F238E27FC236}">
                        <a16:creationId xmlns:a16="http://schemas.microsoft.com/office/drawing/2014/main" id="{4974C1F3-D095-F281-7ADA-6AE5F49EB5E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0" descr="Hot Supper Meals">
                    <a:extLst>
                      <a:ext uri="{FF2B5EF4-FFF2-40B4-BE49-F238E27FC236}">
                        <a16:creationId xmlns:a16="http://schemas.microsoft.com/office/drawing/2014/main" id="{0AF1DA7C-0D54-0462-A226-D52C04AE3295}"/>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25" name="Group 124">
              <a:extLst>
                <a:ext uri="{FF2B5EF4-FFF2-40B4-BE49-F238E27FC236}">
                  <a16:creationId xmlns:a16="http://schemas.microsoft.com/office/drawing/2014/main" id="{E805E024-89A5-6681-39D5-F07BAB2833B4}"/>
                </a:ext>
              </a:extLst>
            </p:cNvPr>
            <p:cNvGrpSpPr/>
            <p:nvPr/>
          </p:nvGrpSpPr>
          <p:grpSpPr>
            <a:xfrm>
              <a:off x="10281515" y="3662690"/>
              <a:ext cx="451027" cy="119011"/>
              <a:chOff x="1488734" y="3393104"/>
              <a:chExt cx="566777" cy="147362"/>
            </a:xfrm>
          </p:grpSpPr>
          <p:sp>
            <p:nvSpPr>
              <p:cNvPr id="126" name="Rectangle 125">
                <a:extLst>
                  <a:ext uri="{FF2B5EF4-FFF2-40B4-BE49-F238E27FC236}">
                    <a16:creationId xmlns:a16="http://schemas.microsoft.com/office/drawing/2014/main" id="{3D5DD0F0-0B4F-890A-4F42-E9F72AE46C51}"/>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7" name="Picture 126" descr="A blue and orange logo&#10;&#10;Description automatically generated">
                <a:extLst>
                  <a:ext uri="{FF2B5EF4-FFF2-40B4-BE49-F238E27FC236}">
                    <a16:creationId xmlns:a16="http://schemas.microsoft.com/office/drawing/2014/main" id="{88AB911B-2CF4-8BAC-C735-575A6C982D3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grpSp>
    </p:spTree>
    <p:extLst>
      <p:ext uri="{BB962C8B-B14F-4D97-AF65-F5344CB8AC3E}">
        <p14:creationId xmlns:p14="http://schemas.microsoft.com/office/powerpoint/2010/main" val="61908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500"/>
                                        <p:tgtEl>
                                          <p:spTgt spid="10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05556E-6 -1.85185E-6 L -0.17049 0.41158 " pathEditMode="relative" rAng="0" ptsTypes="AA">
                                      <p:cBhvr>
                                        <p:cTn id="10" dur="1000" fill="hold"/>
                                        <p:tgtEl>
                                          <p:spTgt spid="1052"/>
                                        </p:tgtEl>
                                        <p:attrNameLst>
                                          <p:attrName>ppt_x</p:attrName>
                                          <p:attrName>ppt_y</p:attrName>
                                        </p:attrNameLst>
                                      </p:cBhvr>
                                      <p:rCtr x="-8524" y="20579"/>
                                    </p:animMotion>
                                  </p:childTnLst>
                                </p:cTn>
                              </p:par>
                              <p:par>
                                <p:cTn id="11" presetID="42" presetClass="path" presetSubtype="0" accel="50000" decel="50000" fill="hold" nodeType="withEffect">
                                  <p:stCondLst>
                                    <p:cond delay="0"/>
                                  </p:stCondLst>
                                  <p:childTnLst>
                                    <p:animMotion origin="layout" path="M -5.55556E-7 1.11111E-6 L -0.19305 0.43287 " pathEditMode="relative" rAng="0" ptsTypes="AA">
                                      <p:cBhvr>
                                        <p:cTn id="12" dur="1000" fill="hold"/>
                                        <p:tgtEl>
                                          <p:spTgt spid="1050"/>
                                        </p:tgtEl>
                                        <p:attrNameLst>
                                          <p:attrName>ppt_x</p:attrName>
                                          <p:attrName>ppt_y</p:attrName>
                                        </p:attrNameLst>
                                      </p:cBhvr>
                                      <p:rCtr x="-9653" y="21644"/>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barn(outVertical)">
                                      <p:cBhvr>
                                        <p:cTn id="1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1000"/>
            <a:lum/>
          </a:blip>
          <a:srcRect/>
          <a:stretch>
            <a:fillRect t="-17000" b="-17000"/>
          </a:stretch>
        </a:blipFill>
        <a:effectLst/>
      </p:bgPr>
    </p:bg>
    <p:spTree>
      <p:nvGrpSpPr>
        <p:cNvPr id="1" name=""/>
        <p:cNvGrpSpPr/>
        <p:nvPr/>
      </p:nvGrpSpPr>
      <p:grpSpPr>
        <a:xfrm>
          <a:off x="0" y="0"/>
          <a:ext cx="0" cy="0"/>
          <a:chOff x="0" y="0"/>
          <a:chExt cx="0" cy="0"/>
        </a:xfrm>
      </p:grpSpPr>
      <p:grpSp>
        <p:nvGrpSpPr>
          <p:cNvPr id="90" name="Group 89"/>
          <p:cNvGrpSpPr/>
          <p:nvPr/>
        </p:nvGrpSpPr>
        <p:grpSpPr>
          <a:xfrm>
            <a:off x="567216" y="211151"/>
            <a:ext cx="4009368" cy="554195"/>
            <a:chOff x="-648866" y="726535"/>
            <a:chExt cx="4009368" cy="554195"/>
          </a:xfrm>
        </p:grpSpPr>
        <p:sp>
          <p:nvSpPr>
            <p:cNvPr id="91" name="Rectangle 90"/>
            <p:cNvSpPr/>
            <p:nvPr/>
          </p:nvSpPr>
          <p:spPr>
            <a:xfrm>
              <a:off x="-648866" y="757510"/>
              <a:ext cx="4009368"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bg2"/>
                </a:solidFill>
                <a:latin typeface="Century Gothic" panose="020B0502020202020204" pitchFamily="34" charset="0"/>
              </a:endParaRPr>
            </a:p>
          </p:txBody>
        </p:sp>
        <p:sp>
          <p:nvSpPr>
            <p:cNvPr id="92" name="TextBox 91"/>
            <p:cNvSpPr txBox="1"/>
            <p:nvPr/>
          </p:nvSpPr>
          <p:spPr>
            <a:xfrm>
              <a:off x="-545696" y="726535"/>
              <a:ext cx="3863370"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sp>
        <p:nvSpPr>
          <p:cNvPr id="93" name="TextBox 92"/>
          <p:cNvSpPr txBox="1"/>
          <p:nvPr/>
        </p:nvSpPr>
        <p:spPr>
          <a:xfrm>
            <a:off x="5971769" y="2660043"/>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94" name="TextBox 93"/>
          <p:cNvSpPr txBox="1"/>
          <p:nvPr/>
        </p:nvSpPr>
        <p:spPr>
          <a:xfrm>
            <a:off x="1975401" y="2660043"/>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pic>
        <p:nvPicPr>
          <p:cNvPr id="1048" name="Picture 24" descr="Schools &amp; Foodservice - Fresh Innov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46731">
            <a:off x="1868476" y="1347587"/>
            <a:ext cx="1672202" cy="1218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Juicy Juice Veggie Orange Medley Single Serve - 4.23 Fl. Oz. - Round Eye  Supply"/>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3578354" y="823322"/>
            <a:ext cx="955402" cy="17815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riftwood Dairy 10724 Lower Azusa Rd El Monte, CA Dairy Products Wholesale  - MapQues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4576584" y="750131"/>
            <a:ext cx="1253435" cy="18757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Tony's 4&quot; Round Galaxy Cheese Pizza Case | FoodServiceDirect"/>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17536" y="697974"/>
            <a:ext cx="1985776" cy="1996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6" name="Picture 2" descr="Green tick checkmark icon Royalty Free Vector Image"/>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6108936" y="3359209"/>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4" name="Group 103"/>
          <p:cNvGrpSpPr/>
          <p:nvPr/>
        </p:nvGrpSpPr>
        <p:grpSpPr>
          <a:xfrm>
            <a:off x="1528909" y="5664802"/>
            <a:ext cx="4992185" cy="758195"/>
            <a:chOff x="0" y="5573013"/>
            <a:chExt cx="4992185" cy="758195"/>
          </a:xfrm>
        </p:grpSpPr>
        <p:sp>
          <p:nvSpPr>
            <p:cNvPr id="105" name="Rectangle 104"/>
            <p:cNvSpPr/>
            <p:nvPr/>
          </p:nvSpPr>
          <p:spPr>
            <a:xfrm>
              <a:off x="0" y="5573013"/>
              <a:ext cx="4927296" cy="758195"/>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6" name="TextBox 105"/>
            <p:cNvSpPr txBox="1"/>
            <p:nvPr/>
          </p:nvSpPr>
          <p:spPr>
            <a:xfrm>
              <a:off x="10277" y="5684915"/>
              <a:ext cx="4981908"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Is this a reimbursable meal?</a:t>
              </a:r>
            </a:p>
          </p:txBody>
        </p:sp>
      </p:grpSp>
      <p:grpSp>
        <p:nvGrpSpPr>
          <p:cNvPr id="5" name="Group 4">
            <a:extLst>
              <a:ext uri="{FF2B5EF4-FFF2-40B4-BE49-F238E27FC236}">
                <a16:creationId xmlns:a16="http://schemas.microsoft.com/office/drawing/2014/main" id="{FEE6C55A-B1DF-78FE-BA6C-27CB792BB4CE}"/>
              </a:ext>
            </a:extLst>
          </p:cNvPr>
          <p:cNvGrpSpPr/>
          <p:nvPr/>
        </p:nvGrpSpPr>
        <p:grpSpPr>
          <a:xfrm>
            <a:off x="7391148" y="4204249"/>
            <a:ext cx="1569368" cy="2538912"/>
            <a:chOff x="7391148" y="4204249"/>
            <a:chExt cx="1569368" cy="2538912"/>
          </a:xfrm>
        </p:grpSpPr>
        <p:grpSp>
          <p:nvGrpSpPr>
            <p:cNvPr id="10" name="Group 9">
              <a:extLst>
                <a:ext uri="{FF2B5EF4-FFF2-40B4-BE49-F238E27FC236}">
                  <a16:creationId xmlns:a16="http://schemas.microsoft.com/office/drawing/2014/main" id="{03569424-2588-B9FE-815E-1880B579BF1E}"/>
                </a:ext>
              </a:extLst>
            </p:cNvPr>
            <p:cNvGrpSpPr/>
            <p:nvPr/>
          </p:nvGrpSpPr>
          <p:grpSpPr>
            <a:xfrm>
              <a:off x="7391148" y="4204249"/>
              <a:ext cx="1569368" cy="2538912"/>
              <a:chOff x="3627610" y="3924577"/>
              <a:chExt cx="1475648" cy="2073568"/>
            </a:xfrm>
          </p:grpSpPr>
          <p:grpSp>
            <p:nvGrpSpPr>
              <p:cNvPr id="13" name="Group 12">
                <a:extLst>
                  <a:ext uri="{FF2B5EF4-FFF2-40B4-BE49-F238E27FC236}">
                    <a16:creationId xmlns:a16="http://schemas.microsoft.com/office/drawing/2014/main" id="{DD1861A4-F0CF-A34A-BBF2-A198B4D2B854}"/>
                  </a:ext>
                </a:extLst>
              </p:cNvPr>
              <p:cNvGrpSpPr/>
              <p:nvPr/>
            </p:nvGrpSpPr>
            <p:grpSpPr>
              <a:xfrm>
                <a:off x="3966959" y="5234079"/>
                <a:ext cx="861710" cy="444635"/>
                <a:chOff x="6783868" y="4995224"/>
                <a:chExt cx="861710" cy="444635"/>
              </a:xfrm>
              <a:solidFill>
                <a:srgbClr val="97663B"/>
              </a:solidFill>
            </p:grpSpPr>
            <p:sp>
              <p:nvSpPr>
                <p:cNvPr id="50" name="Freeform: Shape 121">
                  <a:extLst>
                    <a:ext uri="{FF2B5EF4-FFF2-40B4-BE49-F238E27FC236}">
                      <a16:creationId xmlns:a16="http://schemas.microsoft.com/office/drawing/2014/main" id="{7E098C57-BAAE-FDCE-3EC9-E7F797A1002E}"/>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51" name="Freeform: Shape 122">
                  <a:extLst>
                    <a:ext uri="{FF2B5EF4-FFF2-40B4-BE49-F238E27FC236}">
                      <a16:creationId xmlns:a16="http://schemas.microsoft.com/office/drawing/2014/main" id="{2BEB32FE-9196-1417-388E-3C83F42DF06B}"/>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4" name="Group 13">
                <a:extLst>
                  <a:ext uri="{FF2B5EF4-FFF2-40B4-BE49-F238E27FC236}">
                    <a16:creationId xmlns:a16="http://schemas.microsoft.com/office/drawing/2014/main" id="{07D834FE-6D91-0FC7-AACF-823C59AFD391}"/>
                  </a:ext>
                </a:extLst>
              </p:cNvPr>
              <p:cNvGrpSpPr/>
              <p:nvPr/>
            </p:nvGrpSpPr>
            <p:grpSpPr>
              <a:xfrm>
                <a:off x="4116588" y="5716829"/>
                <a:ext cx="570707" cy="281316"/>
                <a:chOff x="8321137" y="5334839"/>
                <a:chExt cx="570707" cy="281316"/>
              </a:xfrm>
            </p:grpSpPr>
            <p:sp>
              <p:nvSpPr>
                <p:cNvPr id="44" name="Rectangle 19">
                  <a:extLst>
                    <a:ext uri="{FF2B5EF4-FFF2-40B4-BE49-F238E27FC236}">
                      <a16:creationId xmlns:a16="http://schemas.microsoft.com/office/drawing/2014/main" id="{F26D5C00-844A-C365-A815-E10698F87CF9}"/>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7" name="Rectangle 19">
                  <a:extLst>
                    <a:ext uri="{FF2B5EF4-FFF2-40B4-BE49-F238E27FC236}">
                      <a16:creationId xmlns:a16="http://schemas.microsoft.com/office/drawing/2014/main" id="{D4ADEF09-2FD8-9F3D-A480-92659AE94F2D}"/>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8" name="Rectangle 19">
                  <a:extLst>
                    <a:ext uri="{FF2B5EF4-FFF2-40B4-BE49-F238E27FC236}">
                      <a16:creationId xmlns:a16="http://schemas.microsoft.com/office/drawing/2014/main" id="{944705AA-41B4-2942-6057-14ABDF2F80C2}"/>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9" name="Rectangle 19">
                  <a:extLst>
                    <a:ext uri="{FF2B5EF4-FFF2-40B4-BE49-F238E27FC236}">
                      <a16:creationId xmlns:a16="http://schemas.microsoft.com/office/drawing/2014/main" id="{B8FF0282-FC33-D9B4-4904-E2768054F937}"/>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15" name="Rectangle 44">
                <a:extLst>
                  <a:ext uri="{FF2B5EF4-FFF2-40B4-BE49-F238E27FC236}">
                    <a16:creationId xmlns:a16="http://schemas.microsoft.com/office/drawing/2014/main" id="{AF689AA9-A2F6-4CD2-8948-6EC6EAA6F61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16" name="Group 15">
                <a:extLst>
                  <a:ext uri="{FF2B5EF4-FFF2-40B4-BE49-F238E27FC236}">
                    <a16:creationId xmlns:a16="http://schemas.microsoft.com/office/drawing/2014/main" id="{12398295-5C3B-8289-A6EC-5E9C50DC8FDF}"/>
                  </a:ext>
                </a:extLst>
              </p:cNvPr>
              <p:cNvGrpSpPr/>
              <p:nvPr/>
            </p:nvGrpSpPr>
            <p:grpSpPr>
              <a:xfrm>
                <a:off x="4061105" y="5032138"/>
                <a:ext cx="709613" cy="522520"/>
                <a:chOff x="1916909" y="3505263"/>
                <a:chExt cx="709613" cy="522520"/>
              </a:xfrm>
            </p:grpSpPr>
            <p:sp>
              <p:nvSpPr>
                <p:cNvPr id="32" name="Rectangle: Rounded Corners 20">
                  <a:extLst>
                    <a:ext uri="{FF2B5EF4-FFF2-40B4-BE49-F238E27FC236}">
                      <a16:creationId xmlns:a16="http://schemas.microsoft.com/office/drawing/2014/main" id="{E26B1935-76DC-CE26-CBD6-D71E355A87B8}"/>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3" name="Freeform: Shape 113">
                  <a:extLst>
                    <a:ext uri="{FF2B5EF4-FFF2-40B4-BE49-F238E27FC236}">
                      <a16:creationId xmlns:a16="http://schemas.microsoft.com/office/drawing/2014/main" id="{7075F542-F796-F060-651B-A2A3D81AFDC7}"/>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4" name="Rectangle: Rounded Corners 2">
                  <a:extLst>
                    <a:ext uri="{FF2B5EF4-FFF2-40B4-BE49-F238E27FC236}">
                      <a16:creationId xmlns:a16="http://schemas.microsoft.com/office/drawing/2014/main" id="{A3CCA02C-1FC8-6D70-832C-B80DF342E4FB}"/>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41" name="Freeform: Shape 115">
                  <a:extLst>
                    <a:ext uri="{FF2B5EF4-FFF2-40B4-BE49-F238E27FC236}">
                      <a16:creationId xmlns:a16="http://schemas.microsoft.com/office/drawing/2014/main" id="{8B8AB05F-E5F4-B4F6-3619-EAB0424D4A53}"/>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3" name="Freeform: Shape 116">
                  <a:extLst>
                    <a:ext uri="{FF2B5EF4-FFF2-40B4-BE49-F238E27FC236}">
                      <a16:creationId xmlns:a16="http://schemas.microsoft.com/office/drawing/2014/main" id="{073C1F9A-F8F3-71EF-A691-846E32433A87}"/>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7" name="Group 16">
                <a:extLst>
                  <a:ext uri="{FF2B5EF4-FFF2-40B4-BE49-F238E27FC236}">
                    <a16:creationId xmlns:a16="http://schemas.microsoft.com/office/drawing/2014/main" id="{EAB3085E-79B1-2D46-8F91-563F3181E6B0}"/>
                  </a:ext>
                </a:extLst>
              </p:cNvPr>
              <p:cNvGrpSpPr/>
              <p:nvPr/>
            </p:nvGrpSpPr>
            <p:grpSpPr>
              <a:xfrm>
                <a:off x="3821709" y="4226792"/>
                <a:ext cx="1167175" cy="851629"/>
                <a:chOff x="7389463" y="2893265"/>
                <a:chExt cx="1167175" cy="851629"/>
              </a:xfrm>
            </p:grpSpPr>
            <p:sp>
              <p:nvSpPr>
                <p:cNvPr id="29" name="Oval 36">
                  <a:extLst>
                    <a:ext uri="{FF2B5EF4-FFF2-40B4-BE49-F238E27FC236}">
                      <a16:creationId xmlns:a16="http://schemas.microsoft.com/office/drawing/2014/main" id="{8651E243-4EFC-4A0D-58C0-7F22E1A39C2A}"/>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0" name="Oval 36">
                  <a:extLst>
                    <a:ext uri="{FF2B5EF4-FFF2-40B4-BE49-F238E27FC236}">
                      <a16:creationId xmlns:a16="http://schemas.microsoft.com/office/drawing/2014/main" id="{303C5B2F-5584-A57F-4196-1EC9266E8FE4}"/>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1" name="Oval 33">
                  <a:extLst>
                    <a:ext uri="{FF2B5EF4-FFF2-40B4-BE49-F238E27FC236}">
                      <a16:creationId xmlns:a16="http://schemas.microsoft.com/office/drawing/2014/main" id="{3A2E19ED-7801-C3E7-8E2D-FB2914F1ACE8}"/>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18" name="Moon 17">
                <a:extLst>
                  <a:ext uri="{FF2B5EF4-FFF2-40B4-BE49-F238E27FC236}">
                    <a16:creationId xmlns:a16="http://schemas.microsoft.com/office/drawing/2014/main" id="{17EA9E0C-4E83-28A9-7957-0B20F8D566F9}"/>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19" name="Group 18">
                <a:extLst>
                  <a:ext uri="{FF2B5EF4-FFF2-40B4-BE49-F238E27FC236}">
                    <a16:creationId xmlns:a16="http://schemas.microsoft.com/office/drawing/2014/main" id="{E179BDBE-6492-9DA9-BB52-8874C40948BC}"/>
                  </a:ext>
                </a:extLst>
              </p:cNvPr>
              <p:cNvGrpSpPr/>
              <p:nvPr/>
            </p:nvGrpSpPr>
            <p:grpSpPr>
              <a:xfrm>
                <a:off x="3627610" y="3924577"/>
                <a:ext cx="1475648" cy="762929"/>
                <a:chOff x="2879441" y="2846400"/>
                <a:chExt cx="1263913" cy="567773"/>
              </a:xfrm>
            </p:grpSpPr>
            <p:grpSp>
              <p:nvGrpSpPr>
                <p:cNvPr id="22" name="Group 21">
                  <a:extLst>
                    <a:ext uri="{FF2B5EF4-FFF2-40B4-BE49-F238E27FC236}">
                      <a16:creationId xmlns:a16="http://schemas.microsoft.com/office/drawing/2014/main" id="{EF42194C-7631-55CD-6163-2B6974740ABD}"/>
                    </a:ext>
                  </a:extLst>
                </p:cNvPr>
                <p:cNvGrpSpPr/>
                <p:nvPr/>
              </p:nvGrpSpPr>
              <p:grpSpPr>
                <a:xfrm>
                  <a:off x="2879441" y="2883574"/>
                  <a:ext cx="311272" cy="311760"/>
                  <a:chOff x="2543848" y="3369652"/>
                  <a:chExt cx="311272" cy="311760"/>
                </a:xfrm>
              </p:grpSpPr>
              <p:sp>
                <p:nvSpPr>
                  <p:cNvPr id="27" name="Cloud 26">
                    <a:extLst>
                      <a:ext uri="{FF2B5EF4-FFF2-40B4-BE49-F238E27FC236}">
                        <a16:creationId xmlns:a16="http://schemas.microsoft.com/office/drawing/2014/main" id="{E0854F36-520A-20F2-C6EC-E793D1CFDC3D}"/>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8" name="Freeform: Shape 106">
                    <a:extLst>
                      <a:ext uri="{FF2B5EF4-FFF2-40B4-BE49-F238E27FC236}">
                        <a16:creationId xmlns:a16="http://schemas.microsoft.com/office/drawing/2014/main" id="{C24707B2-0C29-2223-AE66-45DC8B1496BB}"/>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23" name="Group 22">
                  <a:extLst>
                    <a:ext uri="{FF2B5EF4-FFF2-40B4-BE49-F238E27FC236}">
                      <a16:creationId xmlns:a16="http://schemas.microsoft.com/office/drawing/2014/main" id="{5F31AF7C-AAAA-54F4-A59B-A7FD30681CC5}"/>
                    </a:ext>
                  </a:extLst>
                </p:cNvPr>
                <p:cNvGrpSpPr/>
                <p:nvPr/>
              </p:nvGrpSpPr>
              <p:grpSpPr>
                <a:xfrm flipH="1">
                  <a:off x="3832082" y="2846400"/>
                  <a:ext cx="311272" cy="311760"/>
                  <a:chOff x="2543848" y="3369652"/>
                  <a:chExt cx="311272" cy="311760"/>
                </a:xfrm>
              </p:grpSpPr>
              <p:sp>
                <p:nvSpPr>
                  <p:cNvPr id="25" name="Cloud 24">
                    <a:extLst>
                      <a:ext uri="{FF2B5EF4-FFF2-40B4-BE49-F238E27FC236}">
                        <a16:creationId xmlns:a16="http://schemas.microsoft.com/office/drawing/2014/main" id="{C509FFE8-90FE-E24A-C4E5-78F2B1C0D114}"/>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6" name="Freeform: Shape 104">
                    <a:extLst>
                      <a:ext uri="{FF2B5EF4-FFF2-40B4-BE49-F238E27FC236}">
                        <a16:creationId xmlns:a16="http://schemas.microsoft.com/office/drawing/2014/main" id="{D91297D2-9809-08B4-B785-EE8B0923E52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24" name="Freeform: Shape 102">
                  <a:extLst>
                    <a:ext uri="{FF2B5EF4-FFF2-40B4-BE49-F238E27FC236}">
                      <a16:creationId xmlns:a16="http://schemas.microsoft.com/office/drawing/2014/main" id="{FB11140B-EA6B-4676-8D98-370DF603D1FE}"/>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20" name="Picture 19">
                <a:extLst>
                  <a:ext uri="{FF2B5EF4-FFF2-40B4-BE49-F238E27FC236}">
                    <a16:creationId xmlns:a16="http://schemas.microsoft.com/office/drawing/2014/main" id="{D75F7BC7-4E59-83B4-1A98-9E4AD0BA305E}"/>
                  </a:ext>
                </a:extLst>
              </p:cNvPr>
              <p:cNvPicPr>
                <a:picLocks noChangeAspect="1"/>
              </p:cNvPicPr>
              <p:nvPr/>
            </p:nvPicPr>
            <p:blipFill>
              <a:blip r:embed="rId13"/>
              <a:stretch>
                <a:fillRect/>
              </a:stretch>
            </p:blipFill>
            <p:spPr>
              <a:xfrm rot="20463960">
                <a:off x="4182422" y="4472337"/>
                <a:ext cx="77928" cy="47623"/>
              </a:xfrm>
              <a:prstGeom prst="rect">
                <a:avLst/>
              </a:prstGeom>
            </p:spPr>
          </p:pic>
          <p:pic>
            <p:nvPicPr>
              <p:cNvPr id="21" name="Picture 20">
                <a:extLst>
                  <a:ext uri="{FF2B5EF4-FFF2-40B4-BE49-F238E27FC236}">
                    <a16:creationId xmlns:a16="http://schemas.microsoft.com/office/drawing/2014/main" id="{7AD9AD72-076C-E845-861D-4257101A4E44}"/>
                  </a:ext>
                </a:extLst>
              </p:cNvPr>
              <p:cNvPicPr>
                <a:picLocks noChangeAspect="1"/>
              </p:cNvPicPr>
              <p:nvPr/>
            </p:nvPicPr>
            <p:blipFill>
              <a:blip r:embed="rId13"/>
              <a:stretch>
                <a:fillRect/>
              </a:stretch>
            </p:blipFill>
            <p:spPr>
              <a:xfrm rot="1136040" flipH="1">
                <a:off x="4611526" y="4472336"/>
                <a:ext cx="77928" cy="47623"/>
              </a:xfrm>
              <a:prstGeom prst="rect">
                <a:avLst/>
              </a:prstGeom>
            </p:spPr>
          </p:pic>
        </p:grpSp>
        <p:pic>
          <p:nvPicPr>
            <p:cNvPr id="11" name="Picture 4">
              <a:extLst>
                <a:ext uri="{FF2B5EF4-FFF2-40B4-BE49-F238E27FC236}">
                  <a16:creationId xmlns:a16="http://schemas.microsoft.com/office/drawing/2014/main" id="{9BB9FB26-DC52-7D4C-C443-2B680BE863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94259" y="4949525"/>
              <a:ext cx="679759" cy="2740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DAA638D3-CD40-764F-6157-647CCB18B44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66288" y="5180706"/>
              <a:ext cx="121337" cy="166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796780B4-F633-137B-9793-E240DCC0BFBB}"/>
              </a:ext>
            </a:extLst>
          </p:cNvPr>
          <p:cNvGrpSpPr/>
          <p:nvPr/>
        </p:nvGrpSpPr>
        <p:grpSpPr>
          <a:xfrm>
            <a:off x="9184539" y="1481627"/>
            <a:ext cx="2644841" cy="5299550"/>
            <a:chOff x="9184539" y="1481627"/>
            <a:chExt cx="2644841" cy="5299550"/>
          </a:xfrm>
        </p:grpSpPr>
        <p:grpSp>
          <p:nvGrpSpPr>
            <p:cNvPr id="53" name="Group 52">
              <a:extLst>
                <a:ext uri="{FF2B5EF4-FFF2-40B4-BE49-F238E27FC236}">
                  <a16:creationId xmlns:a16="http://schemas.microsoft.com/office/drawing/2014/main" id="{02DADF10-B9C8-4C09-72C5-11D3B9B14A02}"/>
                </a:ext>
              </a:extLst>
            </p:cNvPr>
            <p:cNvGrpSpPr/>
            <p:nvPr/>
          </p:nvGrpSpPr>
          <p:grpSpPr>
            <a:xfrm>
              <a:off x="9184539" y="1481627"/>
              <a:ext cx="2644841" cy="5299550"/>
              <a:chOff x="5961537" y="900490"/>
              <a:chExt cx="2976826" cy="5299550"/>
            </a:xfrm>
          </p:grpSpPr>
          <p:pic>
            <p:nvPicPr>
              <p:cNvPr id="57" name="Man4">
                <a:extLst>
                  <a:ext uri="{FF2B5EF4-FFF2-40B4-BE49-F238E27FC236}">
                    <a16:creationId xmlns:a16="http://schemas.microsoft.com/office/drawing/2014/main" id="{51FDC608-0ED0-1F53-5A79-84B0CAB26A4B}"/>
                  </a:ext>
                </a:extLst>
              </p:cNvPr>
              <p:cNvPicPr>
                <a:picLocks noChangeAspect="1" noChangeArrowheads="1"/>
              </p:cNvPicPr>
              <p:nvPr/>
            </p:nvPicPr>
            <p:blipFill>
              <a:blip r:embed="rId16"/>
              <a:srcRect/>
              <a:stretch/>
            </p:blipFill>
            <p:spPr bwMode="auto">
              <a:xfrm>
                <a:off x="6916624" y="900490"/>
                <a:ext cx="1110799" cy="4767243"/>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a:extLst>
                  <a:ext uri="{FF2B5EF4-FFF2-40B4-BE49-F238E27FC236}">
                    <a16:creationId xmlns:a16="http://schemas.microsoft.com/office/drawing/2014/main" id="{143E825F-2AC4-4EB0-6478-629C35633899}"/>
                  </a:ext>
                </a:extLst>
              </p:cNvPr>
              <p:cNvGrpSpPr/>
              <p:nvPr/>
            </p:nvGrpSpPr>
            <p:grpSpPr>
              <a:xfrm>
                <a:off x="5961537" y="4004344"/>
                <a:ext cx="2976826" cy="2195696"/>
                <a:chOff x="5922695" y="4045913"/>
                <a:chExt cx="2976826" cy="2195696"/>
              </a:xfrm>
            </p:grpSpPr>
            <p:sp>
              <p:nvSpPr>
                <p:cNvPr id="82" name="Oval 81">
                  <a:extLst>
                    <a:ext uri="{FF2B5EF4-FFF2-40B4-BE49-F238E27FC236}">
                      <a16:creationId xmlns:a16="http://schemas.microsoft.com/office/drawing/2014/main" id="{F0EFCE9B-317F-73B6-E342-2F2A03F2905D}"/>
                    </a:ext>
                  </a:extLst>
                </p:cNvPr>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10A4FDEA-D015-3309-9916-0BD2F52E2522}"/>
                    </a:ext>
                  </a:extLst>
                </p:cNvPr>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C9DDF4D-61C7-643A-77AD-BBA6164E93E2}"/>
                    </a:ext>
                  </a:extLst>
                </p:cNvPr>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9BAC09A-AC39-501B-5B5F-BA3C3B1FB5F8}"/>
                    </a:ext>
                  </a:extLst>
                </p:cNvPr>
                <p:cNvGrpSpPr/>
                <p:nvPr/>
              </p:nvGrpSpPr>
              <p:grpSpPr>
                <a:xfrm>
                  <a:off x="5922699" y="4179731"/>
                  <a:ext cx="2976822" cy="1767174"/>
                  <a:chOff x="5031694" y="3826276"/>
                  <a:chExt cx="2976822" cy="1589103"/>
                </a:xfrm>
              </p:grpSpPr>
              <p:pic>
                <p:nvPicPr>
                  <p:cNvPr id="87" name="Picture 12" descr="Black Sunburst Background Retro Background With Starburst And Ray Blackgray  Beam After Burst Abstract Vintage Texture With White Rays Of Sun Pattern Of  Pinwheel And Stripes Solar Glow Vector Stock Illustration -">
                    <a:extLst>
                      <a:ext uri="{FF2B5EF4-FFF2-40B4-BE49-F238E27FC236}">
                        <a16:creationId xmlns:a16="http://schemas.microsoft.com/office/drawing/2014/main" id="{C297F068-E60C-3A37-56EE-F8A5F91F6E3F}"/>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Hot Supper Meals">
                    <a:extLst>
                      <a:ext uri="{FF2B5EF4-FFF2-40B4-BE49-F238E27FC236}">
                        <a16:creationId xmlns:a16="http://schemas.microsoft.com/office/drawing/2014/main" id="{D1CEEDF0-FB58-7638-F967-7100F33C6C3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54" name="Group 53">
              <a:extLst>
                <a:ext uri="{FF2B5EF4-FFF2-40B4-BE49-F238E27FC236}">
                  <a16:creationId xmlns:a16="http://schemas.microsoft.com/office/drawing/2014/main" id="{1C70268F-33A7-55D3-94ED-BB09C4ACA320}"/>
                </a:ext>
              </a:extLst>
            </p:cNvPr>
            <p:cNvGrpSpPr/>
            <p:nvPr/>
          </p:nvGrpSpPr>
          <p:grpSpPr>
            <a:xfrm>
              <a:off x="10281515" y="3662690"/>
              <a:ext cx="451027" cy="119011"/>
              <a:chOff x="1488734" y="3393104"/>
              <a:chExt cx="566777" cy="147362"/>
            </a:xfrm>
          </p:grpSpPr>
          <p:sp>
            <p:nvSpPr>
              <p:cNvPr id="55" name="Rectangle 54">
                <a:extLst>
                  <a:ext uri="{FF2B5EF4-FFF2-40B4-BE49-F238E27FC236}">
                    <a16:creationId xmlns:a16="http://schemas.microsoft.com/office/drawing/2014/main" id="{0A6ABAB0-3C63-1ED2-D4AF-CEA87B96322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A blue and orange logo&#10;&#10;Description automatically generated">
                <a:extLst>
                  <a:ext uri="{FF2B5EF4-FFF2-40B4-BE49-F238E27FC236}">
                    <a16:creationId xmlns:a16="http://schemas.microsoft.com/office/drawing/2014/main" id="{1BD1A349-5EC1-1E8E-24B2-8FA2F271B1D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grpSp>
    </p:spTree>
    <p:extLst>
      <p:ext uri="{BB962C8B-B14F-4D97-AF65-F5344CB8AC3E}">
        <p14:creationId xmlns:p14="http://schemas.microsoft.com/office/powerpoint/2010/main" val="99909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500"/>
                                        <p:tgtEl>
                                          <p:spTgt spid="10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05556E-6 4.81481E-6 L 0.0125 0.42268 " pathEditMode="relative" rAng="0" ptsTypes="AA">
                                      <p:cBhvr>
                                        <p:cTn id="10" dur="2000" fill="hold"/>
                                        <p:tgtEl>
                                          <p:spTgt spid="1048"/>
                                        </p:tgtEl>
                                        <p:attrNameLst>
                                          <p:attrName>ppt_x</p:attrName>
                                          <p:attrName>ppt_y</p:attrName>
                                        </p:attrNameLst>
                                      </p:cBhvr>
                                      <p:rCtr x="625" y="21134"/>
                                    </p:animMotion>
                                  </p:childTnLst>
                                </p:cTn>
                              </p:par>
                              <p:par>
                                <p:cTn id="11" presetID="42" presetClass="path" presetSubtype="0" accel="50000" decel="50000" fill="hold" nodeType="withEffect">
                                  <p:stCondLst>
                                    <p:cond delay="0"/>
                                  </p:stCondLst>
                                  <p:childTnLst>
                                    <p:animMotion origin="layout" path="M 2.77778E-7 0 L 0.0092 0.40903 " pathEditMode="relative" rAng="0" ptsTypes="AA">
                                      <p:cBhvr>
                                        <p:cTn id="12" dur="2000" fill="hold"/>
                                        <p:tgtEl>
                                          <p:spTgt spid="1046"/>
                                        </p:tgtEl>
                                        <p:attrNameLst>
                                          <p:attrName>ppt_x</p:attrName>
                                          <p:attrName>ppt_y</p:attrName>
                                        </p:attrNameLst>
                                      </p:cBhvr>
                                      <p:rCtr x="451" y="20440"/>
                                    </p:animMotion>
                                  </p:childTnLst>
                                </p:cTn>
                              </p:par>
                              <p:par>
                                <p:cTn id="13" presetID="42" presetClass="path" presetSubtype="0" accel="50000" decel="50000" fill="hold" nodeType="withEffect">
                                  <p:stCondLst>
                                    <p:cond delay="0"/>
                                  </p:stCondLst>
                                  <p:childTnLst>
                                    <p:animMotion origin="layout" path="M 3.05556E-6 -4.81481E-6 L 0.00937 0.41297 " pathEditMode="relative" rAng="0" ptsTypes="AA">
                                      <p:cBhvr>
                                        <p:cTn id="14" dur="2000" fill="hold"/>
                                        <p:tgtEl>
                                          <p:spTgt spid="1052"/>
                                        </p:tgtEl>
                                        <p:attrNameLst>
                                          <p:attrName>ppt_x</p:attrName>
                                          <p:attrName>ppt_y</p:attrName>
                                        </p:attrNameLst>
                                      </p:cBhvr>
                                      <p:rCtr x="469" y="20648"/>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barn(outVertical)">
                                      <p:cBhvr>
                                        <p:cTn id="1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t="-17000" b="-17000"/>
          </a:stretch>
        </a:blipFill>
        <a:effectLst/>
      </p:bgPr>
    </p:bg>
    <p:spTree>
      <p:nvGrpSpPr>
        <p:cNvPr id="1" name=""/>
        <p:cNvGrpSpPr/>
        <p:nvPr/>
      </p:nvGrpSpPr>
      <p:grpSpPr>
        <a:xfrm>
          <a:off x="0" y="0"/>
          <a:ext cx="0" cy="0"/>
          <a:chOff x="0" y="0"/>
          <a:chExt cx="0" cy="0"/>
        </a:xfrm>
      </p:grpSpPr>
      <p:grpSp>
        <p:nvGrpSpPr>
          <p:cNvPr id="27" name="Group 26"/>
          <p:cNvGrpSpPr/>
          <p:nvPr/>
        </p:nvGrpSpPr>
        <p:grpSpPr>
          <a:xfrm>
            <a:off x="5205953" y="2929632"/>
            <a:ext cx="5302522" cy="3431041"/>
            <a:chOff x="4644189" y="3019926"/>
            <a:chExt cx="4333862" cy="3659066"/>
          </a:xfrm>
        </p:grpSpPr>
        <p:sp>
          <p:nvSpPr>
            <p:cNvPr id="25" name="Rectangle 24"/>
            <p:cNvSpPr/>
            <p:nvPr/>
          </p:nvSpPr>
          <p:spPr>
            <a:xfrm>
              <a:off x="4644189" y="3019926"/>
              <a:ext cx="4333862" cy="365906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732395" y="3097706"/>
              <a:ext cx="4107401" cy="3200254"/>
            </a:xfrm>
            <a:prstGeom prst="rect">
              <a:avLst/>
            </a:prstGeom>
            <a:solidFill>
              <a:srgbClr val="7F0000"/>
            </a:solidFill>
            <a:ln>
              <a:noFill/>
            </a:ln>
          </p:spPr>
          <p:txBody>
            <a:bodyPr wrap="square" rtlCol="0">
              <a:spAutoFit/>
            </a:bodyPr>
            <a:lstStyle/>
            <a:p>
              <a:pPr algn="ctr"/>
              <a:r>
                <a:rPr lang="en-US" sz="3200" b="1" dirty="0">
                  <a:solidFill>
                    <a:schemeClr val="bg1"/>
                  </a:solidFill>
                  <a:latin typeface="Century" panose="02040604050505020304" pitchFamily="18" charset="0"/>
                </a:rPr>
                <a:t>REMINDER</a:t>
              </a:r>
            </a:p>
            <a:p>
              <a:pPr algn="ctr"/>
              <a:endParaRPr lang="en-US" sz="1100" b="1" dirty="0">
                <a:solidFill>
                  <a:schemeClr val="bg1"/>
                </a:solidFill>
                <a:latin typeface="Century" panose="02040604050505020304" pitchFamily="18" charset="0"/>
              </a:endParaRPr>
            </a:p>
            <a:p>
              <a:r>
                <a:rPr lang="en-US" sz="2000" dirty="0">
                  <a:solidFill>
                    <a:schemeClr val="bg1"/>
                  </a:solidFill>
                  <a:latin typeface="Century Gothic" panose="020B0502020202020204" pitchFamily="34" charset="0"/>
                </a:rPr>
                <a:t>Student </a:t>
              </a:r>
              <a:r>
                <a:rPr lang="en-US" sz="2000" b="1" dirty="0">
                  <a:solidFill>
                    <a:schemeClr val="bg1"/>
                  </a:solidFill>
                  <a:latin typeface="Century Gothic" panose="020B0502020202020204" pitchFamily="34" charset="0"/>
                </a:rPr>
                <a:t>is not </a:t>
              </a:r>
              <a:r>
                <a:rPr lang="en-US" sz="2000" dirty="0">
                  <a:solidFill>
                    <a:schemeClr val="bg1"/>
                  </a:solidFill>
                  <a:latin typeface="Century Gothic" panose="020B0502020202020204" pitchFamily="34" charset="0"/>
                </a:rPr>
                <a:t>required to take a vegetable or fruit during supper </a:t>
              </a:r>
            </a:p>
            <a:p>
              <a:endParaRPr lang="en-US" sz="2000" b="1" dirty="0">
                <a:solidFill>
                  <a:schemeClr val="bg1"/>
                </a:solidFill>
                <a:latin typeface="Century Gothic" panose="020B0502020202020204" pitchFamily="34" charset="0"/>
              </a:endParaRPr>
            </a:p>
            <a:p>
              <a:pPr marL="285750" indent="-285750">
                <a:buFont typeface="Wingdings" panose="05000000000000000000" pitchFamily="2" charset="2"/>
                <a:buChar char="Ø"/>
              </a:pPr>
              <a:r>
                <a:rPr lang="en-US" sz="2000" b="1" dirty="0">
                  <a:solidFill>
                    <a:schemeClr val="bg1"/>
                  </a:solidFill>
                  <a:latin typeface="Century Gothic" panose="020B0502020202020204" pitchFamily="34" charset="0"/>
                </a:rPr>
                <a:t>3 </a:t>
              </a:r>
              <a:r>
                <a:rPr lang="en-US" sz="2000" dirty="0">
                  <a:solidFill>
                    <a:schemeClr val="bg1"/>
                  </a:solidFill>
                  <a:latin typeface="Century Gothic" panose="020B0502020202020204" pitchFamily="34" charset="0"/>
                </a:rPr>
                <a:t>of the </a:t>
              </a:r>
              <a:r>
                <a:rPr lang="en-US" sz="2000" b="1" dirty="0">
                  <a:solidFill>
                    <a:schemeClr val="bg1"/>
                  </a:solidFill>
                  <a:latin typeface="Century Gothic" panose="020B0502020202020204" pitchFamily="34" charset="0"/>
                </a:rPr>
                <a:t>5 </a:t>
              </a:r>
              <a:r>
                <a:rPr lang="en-US" sz="2000" dirty="0">
                  <a:solidFill>
                    <a:schemeClr val="bg1"/>
                  </a:solidFill>
                  <a:latin typeface="Century Gothic" panose="020B0502020202020204" pitchFamily="34" charset="0"/>
                </a:rPr>
                <a:t>meal components must be selected to complete a reimbursable meal.</a:t>
              </a:r>
            </a:p>
            <a:p>
              <a:endParaRPr lang="en-US" sz="2600" dirty="0">
                <a:solidFill>
                  <a:srgbClr val="000000"/>
                </a:solidFill>
              </a:endParaRPr>
            </a:p>
          </p:txBody>
        </p:sp>
      </p:grpSp>
      <p:grpSp>
        <p:nvGrpSpPr>
          <p:cNvPr id="5" name="Group 4">
            <a:extLst>
              <a:ext uri="{FF2B5EF4-FFF2-40B4-BE49-F238E27FC236}">
                <a16:creationId xmlns:a16="http://schemas.microsoft.com/office/drawing/2014/main" id="{B25B0DB6-DA1A-2DB6-5333-2151FE561BD8}"/>
              </a:ext>
            </a:extLst>
          </p:cNvPr>
          <p:cNvGrpSpPr/>
          <p:nvPr/>
        </p:nvGrpSpPr>
        <p:grpSpPr>
          <a:xfrm>
            <a:off x="9184539" y="1174636"/>
            <a:ext cx="2644841" cy="5606541"/>
            <a:chOff x="9184539" y="1174636"/>
            <a:chExt cx="2644841" cy="5606541"/>
          </a:xfrm>
        </p:grpSpPr>
        <p:grpSp>
          <p:nvGrpSpPr>
            <p:cNvPr id="14" name="Group 13"/>
            <p:cNvGrpSpPr/>
            <p:nvPr/>
          </p:nvGrpSpPr>
          <p:grpSpPr>
            <a:xfrm>
              <a:off x="9184539" y="1174636"/>
              <a:ext cx="2644841" cy="5606541"/>
              <a:chOff x="5961537" y="593499"/>
              <a:chExt cx="2976826" cy="5606541"/>
            </a:xfrm>
          </p:grpSpPr>
          <p:pic>
            <p:nvPicPr>
              <p:cNvPr id="15"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3"/>
              <a:srcRect/>
              <a:stretch/>
            </p:blipFill>
            <p:spPr bwMode="auto">
              <a:xfrm>
                <a:off x="7053111" y="593499"/>
                <a:ext cx="1141897" cy="490070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5961537" y="4004344"/>
                <a:ext cx="2976826" cy="2195696"/>
                <a:chOff x="5922695" y="4045913"/>
                <a:chExt cx="2976826" cy="2195696"/>
              </a:xfrm>
            </p:grpSpPr>
            <p:sp>
              <p:nvSpPr>
                <p:cNvPr id="29" name="Oval 28"/>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5922699" y="4179731"/>
                  <a:ext cx="2976822" cy="1767174"/>
                  <a:chOff x="5031694" y="3826276"/>
                  <a:chExt cx="2976822" cy="1589103"/>
                </a:xfrm>
              </p:grpSpPr>
              <p:pic>
                <p:nvPicPr>
                  <p:cNvPr id="33" name="Picture 12" descr="Black Sunburst Background Retro Background With Starburst And Ray Blackgray  Beam After Burst Abstract Vintage Texture With White Rays Of Sun Pattern Of  Pinwheel And Stripes Solar Glow Vector Stock Illustration -"/>
                  <p:cNvPicPr>
                    <a:picLocks noChangeAspect="1" noChangeArrowheads="1"/>
                  </p:cNvPicPr>
                  <p:nvPr/>
                </p:nvPicPr>
                <p:blipFill rotWithShape="1">
                  <a:blip r:embed="rId4">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Hot Supper Meal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2" name="Group 1">
              <a:extLst>
                <a:ext uri="{FF2B5EF4-FFF2-40B4-BE49-F238E27FC236}">
                  <a16:creationId xmlns:a16="http://schemas.microsoft.com/office/drawing/2014/main" id="{6955E78A-7251-FB01-2AAD-4434CAEA9221}"/>
                </a:ext>
              </a:extLst>
            </p:cNvPr>
            <p:cNvGrpSpPr/>
            <p:nvPr/>
          </p:nvGrpSpPr>
          <p:grpSpPr>
            <a:xfrm>
              <a:off x="10426749" y="3416886"/>
              <a:ext cx="434539" cy="166744"/>
              <a:chOff x="921217" y="5273738"/>
              <a:chExt cx="841529" cy="179505"/>
            </a:xfrm>
          </p:grpSpPr>
          <p:sp>
            <p:nvSpPr>
              <p:cNvPr id="3" name="Rectangle 2">
                <a:extLst>
                  <a:ext uri="{FF2B5EF4-FFF2-40B4-BE49-F238E27FC236}">
                    <a16:creationId xmlns:a16="http://schemas.microsoft.com/office/drawing/2014/main" id="{A6CD554C-60DF-9D6F-20D3-372EF33E561F}"/>
                  </a:ext>
                </a:extLst>
              </p:cNvPr>
              <p:cNvSpPr/>
              <p:nvPr/>
            </p:nvSpPr>
            <p:spPr>
              <a:xfrm>
                <a:off x="921217" y="5273738"/>
                <a:ext cx="841529" cy="179505"/>
              </a:xfrm>
              <a:prstGeom prst="rect">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blue and orange logo&#10;&#10;Description automatically generated">
                <a:extLst>
                  <a:ext uri="{FF2B5EF4-FFF2-40B4-BE49-F238E27FC236}">
                    <a16:creationId xmlns:a16="http://schemas.microsoft.com/office/drawing/2014/main" id="{170373E9-05D2-8172-FBE9-D057AFC793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5645" y="5314410"/>
                <a:ext cx="779510" cy="132516"/>
              </a:xfrm>
              <a:prstGeom prst="rect">
                <a:avLst/>
              </a:prstGeom>
            </p:spPr>
          </p:pic>
        </p:grpSp>
      </p:grpSp>
    </p:spTree>
    <p:extLst>
      <p:ext uri="{BB962C8B-B14F-4D97-AF65-F5344CB8AC3E}">
        <p14:creationId xmlns:p14="http://schemas.microsoft.com/office/powerpoint/2010/main" val="83354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2.59259E-6 L -0.5638 0.00047 " pathEditMode="relative" rAng="0" ptsTypes="AA">
                                      <p:cBhvr>
                                        <p:cTn id="6" dur="2000" fill="hold"/>
                                        <p:tgtEl>
                                          <p:spTgt spid="5"/>
                                        </p:tgtEl>
                                        <p:attrNameLst>
                                          <p:attrName>ppt_x</p:attrName>
                                          <p:attrName>ppt_y</p:attrName>
                                        </p:attrNameLst>
                                      </p:cBhvr>
                                      <p:rCtr x="-28190" y="23"/>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56624091-2FF5-86E1-C48F-E52A1D51C1F6}"/>
              </a:ext>
            </a:extLst>
          </p:cNvPr>
          <p:cNvSpPr/>
          <p:nvPr/>
        </p:nvSpPr>
        <p:spPr>
          <a:xfrm>
            <a:off x="2165933" y="0"/>
            <a:ext cx="7327870" cy="685799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654313" y="438696"/>
            <a:ext cx="4404871" cy="1143000"/>
          </a:xfrm>
        </p:spPr>
        <p:txBody>
          <a:bodyPr>
            <a:noAutofit/>
          </a:bodyPr>
          <a:lstStyle/>
          <a:p>
            <a:pPr algn="l"/>
            <a:r>
              <a:rPr lang="en-US" sz="7200" dirty="0"/>
              <a:t>Supper Cart Set Up</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739022" y="1510320"/>
            <a:ext cx="6181692" cy="97084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400" dirty="0">
                <a:solidFill>
                  <a:schemeClr val="bg1"/>
                </a:solidFill>
                <a:latin typeface="Century Gothic" panose="020B0502020202020204" pitchFamily="34" charset="0"/>
              </a:rPr>
              <a:t>Because of the OVS model, a supper cart and the BIC dolly may need to be used together to serve supper. </a:t>
            </a:r>
          </a:p>
        </p:txBody>
      </p:sp>
      <p:sp>
        <p:nvSpPr>
          <p:cNvPr id="2" name="Rectangle 1">
            <a:extLst>
              <a:ext uri="{FF2B5EF4-FFF2-40B4-BE49-F238E27FC236}">
                <a16:creationId xmlns:a16="http://schemas.microsoft.com/office/drawing/2014/main" id="{EB3E119C-3A51-47C9-8D6C-4D576A73ABC5}"/>
              </a:ext>
            </a:extLst>
          </p:cNvPr>
          <p:cNvSpPr/>
          <p:nvPr/>
        </p:nvSpPr>
        <p:spPr>
          <a:xfrm>
            <a:off x="2934602" y="2772171"/>
            <a:ext cx="6322795" cy="2923877"/>
          </a:xfrm>
          <a:prstGeom prst="rect">
            <a:avLst/>
          </a:prstGeom>
        </p:spPr>
        <p:txBody>
          <a:bodyPr wrap="square">
            <a:spAutoFit/>
          </a:bodyPr>
          <a:lstStyle/>
          <a:p>
            <a:pPr marL="457200" indent="-457200">
              <a:spcBef>
                <a:spcPts val="1200"/>
              </a:spcBef>
              <a:buFont typeface="Wingdings" panose="05000000000000000000" pitchFamily="2" charset="2"/>
              <a:buChar char="Ø"/>
            </a:pPr>
            <a:r>
              <a:rPr lang="en-US" altLang="en-US" sz="2200" dirty="0">
                <a:solidFill>
                  <a:schemeClr val="bg1"/>
                </a:solidFill>
                <a:latin typeface="Century Gothic" panose="020B0502020202020204" pitchFamily="34" charset="0"/>
              </a:rPr>
              <a:t>Store food items in BIC insulated bags before service</a:t>
            </a:r>
          </a:p>
          <a:p>
            <a:pPr marL="457200" indent="-457200">
              <a:spcBef>
                <a:spcPts val="1200"/>
              </a:spcBef>
              <a:buFont typeface="Wingdings" panose="05000000000000000000" pitchFamily="2" charset="2"/>
              <a:buChar char="Ø"/>
            </a:pPr>
            <a:r>
              <a:rPr lang="en-US" altLang="en-US" sz="2200" dirty="0">
                <a:solidFill>
                  <a:schemeClr val="bg1"/>
                </a:solidFill>
                <a:latin typeface="Century Gothic" panose="020B0502020202020204" pitchFamily="34" charset="0"/>
              </a:rPr>
              <a:t>Use BIC dolly to carry additional bags to supper area on campus</a:t>
            </a:r>
          </a:p>
          <a:p>
            <a:pPr marL="457200" indent="-457200">
              <a:spcBef>
                <a:spcPts val="1200"/>
              </a:spcBef>
              <a:buFont typeface="Wingdings" panose="05000000000000000000" pitchFamily="2" charset="2"/>
              <a:buChar char="Ø"/>
            </a:pPr>
            <a:r>
              <a:rPr lang="en-US" altLang="en-US" sz="2200" dirty="0">
                <a:solidFill>
                  <a:schemeClr val="bg1"/>
                </a:solidFill>
                <a:latin typeface="Century Gothic" panose="020B0502020202020204" pitchFamily="34" charset="0"/>
              </a:rPr>
              <a:t>Use the shelf space on cart to store 3lb trays and </a:t>
            </a:r>
            <a:r>
              <a:rPr lang="en-US" altLang="en-US" sz="2200" dirty="0" err="1">
                <a:solidFill>
                  <a:schemeClr val="bg1"/>
                </a:solidFill>
                <a:latin typeface="Century Gothic" panose="020B0502020202020204" pitchFamily="34" charset="0"/>
              </a:rPr>
              <a:t>sporkettes</a:t>
            </a:r>
            <a:r>
              <a:rPr lang="en-US" altLang="en-US" sz="2200" dirty="0">
                <a:solidFill>
                  <a:schemeClr val="bg1"/>
                </a:solidFill>
                <a:latin typeface="Century Gothic" panose="020B0502020202020204" pitchFamily="34" charset="0"/>
              </a:rPr>
              <a:t> </a:t>
            </a:r>
          </a:p>
          <a:p>
            <a:pPr marL="457200" indent="-457200">
              <a:spcBef>
                <a:spcPts val="1200"/>
              </a:spcBef>
              <a:buFont typeface="Wingdings" panose="05000000000000000000" pitchFamily="2" charset="2"/>
              <a:buChar char="Ø"/>
            </a:pPr>
            <a:endParaRPr lang="en-US" altLang="en-US" sz="2200" dirty="0">
              <a:solidFill>
                <a:srgbClr val="000000"/>
              </a:solidFill>
              <a:latin typeface="Century Gothic" panose="020B0502020202020204" pitchFamily="34" charset="0"/>
            </a:endParaRPr>
          </a:p>
        </p:txBody>
      </p:sp>
      <p:sp>
        <p:nvSpPr>
          <p:cNvPr id="8" name="Content Placeholder 2">
            <a:extLst>
              <a:ext uri="{FF2B5EF4-FFF2-40B4-BE49-F238E27FC236}">
                <a16:creationId xmlns:a16="http://schemas.microsoft.com/office/drawing/2014/main" id="{3711B80F-6BB2-43D6-8538-51F7DCD4F191}"/>
              </a:ext>
            </a:extLst>
          </p:cNvPr>
          <p:cNvSpPr txBox="1">
            <a:spLocks/>
          </p:cNvSpPr>
          <p:nvPr/>
        </p:nvSpPr>
        <p:spPr>
          <a:xfrm>
            <a:off x="3168259" y="5399056"/>
            <a:ext cx="5323217" cy="1070885"/>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400"/>
              </a:spcAft>
              <a:buNone/>
            </a:pPr>
            <a:r>
              <a:rPr lang="en-US" altLang="en-US" sz="2200" dirty="0">
                <a:solidFill>
                  <a:schemeClr val="bg1"/>
                </a:solidFill>
                <a:latin typeface="Century Gothic" panose="020B0502020202020204" pitchFamily="34" charset="0"/>
              </a:rPr>
              <a:t>Highly recommended to set up near a lunch table in the designated eating area.</a:t>
            </a:r>
          </a:p>
        </p:txBody>
      </p:sp>
      <p:sp>
        <p:nvSpPr>
          <p:cNvPr id="7" name="Flowchart: Connector 6">
            <a:extLst>
              <a:ext uri="{FF2B5EF4-FFF2-40B4-BE49-F238E27FC236}">
                <a16:creationId xmlns:a16="http://schemas.microsoft.com/office/drawing/2014/main" id="{F643F1AD-21B2-80C9-BD22-62595369F321}"/>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3905ED2D-27E3-00E2-C2F1-188066BFD08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709C468-6839-7323-364C-2F6F7BA2FF5F}"/>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E3C121D0-65FD-5F5A-47C7-4563FDE7614B}"/>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1828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11" name="Rectangle 10"/>
          <p:cNvSpPr/>
          <p:nvPr/>
        </p:nvSpPr>
        <p:spPr>
          <a:xfrm>
            <a:off x="4946198" y="5381415"/>
            <a:ext cx="7245802" cy="1476586"/>
          </a:xfrm>
          <a:prstGeom prst="rect">
            <a:avLst/>
          </a:prstGeom>
          <a:blipFill>
            <a:blip r:embed="rId4">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5"/>
          <a:srcRect/>
          <a:stretch/>
        </p:blipFill>
        <p:spPr bwMode="auto">
          <a:xfrm>
            <a:off x="9547257" y="797748"/>
            <a:ext cx="2315878" cy="5390404"/>
          </a:xfrm>
          <a:prstGeom prst="rect">
            <a:avLst/>
          </a:prstGeom>
          <a:noFill/>
          <a:extLst>
            <a:ext uri="{909E8E84-426E-40DD-AFC4-6F175D3DCCD1}">
              <a14:hiddenFill xmlns:a14="http://schemas.microsoft.com/office/drawing/2010/main">
                <a:solidFill>
                  <a:srgbClr val="FFFFFF"/>
                </a:solidFill>
              </a14:hiddenFill>
            </a:ext>
          </a:extLst>
        </p:spPr>
      </p:pic>
      <p:sp>
        <p:nvSpPr>
          <p:cNvPr id="14" name="Can 13"/>
          <p:cNvSpPr/>
          <p:nvPr/>
        </p:nvSpPr>
        <p:spPr>
          <a:xfrm rot="5400000">
            <a:off x="5444356" y="6154745"/>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6B6B6B"/>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05211" y="5444646"/>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33635" y="4926042"/>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33635" y="5874599"/>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5211" y="4376411"/>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25218" y="1626017"/>
            <a:ext cx="1390144" cy="10128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10107365" y="3009412"/>
            <a:ext cx="685756" cy="127870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6" descr="Tony's 4&quot; Round Galaxy Cheese Pizza Case | FoodServiceDirect"/>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46192" y="1172906"/>
            <a:ext cx="1211967" cy="1218362"/>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1" name="Group 160"/>
          <p:cNvGrpSpPr/>
          <p:nvPr/>
        </p:nvGrpSpPr>
        <p:grpSpPr>
          <a:xfrm>
            <a:off x="-22903" y="1009650"/>
            <a:ext cx="5822897" cy="6769773"/>
            <a:chOff x="-22903" y="2324101"/>
            <a:chExt cx="5822897" cy="5248227"/>
          </a:xfrm>
        </p:grpSpPr>
        <p:sp>
          <p:nvSpPr>
            <p:cNvPr id="7" name="Rectangle 6"/>
            <p:cNvSpPr/>
            <p:nvPr/>
          </p:nvSpPr>
          <p:spPr>
            <a:xfrm>
              <a:off x="-1" y="2324101"/>
              <a:ext cx="5412269" cy="45339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2903" y="3825561"/>
              <a:ext cx="5822897" cy="152927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600" dirty="0">
                  <a:solidFill>
                    <a:schemeClr val="bg1"/>
                  </a:solidFill>
                  <a:latin typeface="Century Gothic" panose="020B0502020202020204" pitchFamily="34" charset="0"/>
                </a:rPr>
                <a:t>Your set up may differ according to your participation counts, campus and weekly menu.</a:t>
              </a:r>
            </a:p>
            <a:p>
              <a:pPr marL="0" indent="0">
                <a:spcBef>
                  <a:spcPts val="0"/>
                </a:spcBef>
                <a:spcAft>
                  <a:spcPts val="400"/>
                </a:spcAft>
                <a:buNone/>
              </a:pPr>
              <a:endParaRPr lang="en-US" altLang="en-US" sz="2600" dirty="0">
                <a:solidFill>
                  <a:srgbClr val="000000"/>
                </a:solidFill>
                <a:latin typeface="Century Gothic" panose="020B0502020202020204" pitchFamily="34" charset="0"/>
              </a:endParaRPr>
            </a:p>
            <a:p>
              <a:pPr marL="0" indent="0">
                <a:spcBef>
                  <a:spcPts val="0"/>
                </a:spcBef>
                <a:spcAft>
                  <a:spcPts val="400"/>
                </a:spcAft>
                <a:buNone/>
              </a:pPr>
              <a:endParaRPr lang="en-US" altLang="en-US" sz="2600" dirty="0">
                <a:solidFill>
                  <a:srgbClr val="000000"/>
                </a:solidFill>
                <a:latin typeface="Century Gothic" panose="020B0502020202020204" pitchFamily="34" charset="0"/>
              </a:endParaRPr>
            </a:p>
          </p:txBody>
        </p:sp>
        <p:sp>
          <p:nvSpPr>
            <p:cNvPr id="82" name="Content Placeholder 2">
              <a:extLst>
                <a:ext uri="{FF2B5EF4-FFF2-40B4-BE49-F238E27FC236}">
                  <a16:creationId xmlns:a16="http://schemas.microsoft.com/office/drawing/2014/main" id="{3711B80F-6BB2-43D6-8538-51F7DCD4F191}"/>
                </a:ext>
              </a:extLst>
            </p:cNvPr>
            <p:cNvSpPr txBox="1">
              <a:spLocks/>
            </p:cNvSpPr>
            <p:nvPr/>
          </p:nvSpPr>
          <p:spPr>
            <a:xfrm>
              <a:off x="233414" y="4865714"/>
              <a:ext cx="4982784" cy="270661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Store less popular items in same bag to maximize space</a:t>
              </a:r>
            </a:p>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Do not crush or squeeze food items into bags; use an additional bag </a:t>
              </a:r>
            </a:p>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This model allows for OVS </a:t>
              </a: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p:txBody>
        </p:sp>
      </p:grpSp>
      <p:cxnSp>
        <p:nvCxnSpPr>
          <p:cNvPr id="97" name="Straight Arrow Connector 96"/>
          <p:cNvCxnSpPr/>
          <p:nvPr/>
        </p:nvCxnSpPr>
        <p:spPr>
          <a:xfrm flipH="1">
            <a:off x="6482297" y="2211900"/>
            <a:ext cx="79811" cy="91619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05" name="Picture 104"/>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8762626" y="3017845"/>
            <a:ext cx="1274580" cy="1244112"/>
          </a:xfrm>
          <a:prstGeom prst="rect">
            <a:avLst/>
          </a:prstGeom>
          <a:effectLst>
            <a:outerShdw blurRad="50800" dist="38100" dir="2700000" algn="tl" rotWithShape="0">
              <a:prstClr val="black">
                <a:alpha val="40000"/>
              </a:prstClr>
            </a:outerShdw>
          </a:effectLst>
        </p:spPr>
      </p:pic>
      <p:cxnSp>
        <p:nvCxnSpPr>
          <p:cNvPr id="108" name="Straight Arrow Connector 107"/>
          <p:cNvCxnSpPr>
            <a:stCxn id="78" idx="2"/>
          </p:cNvCxnSpPr>
          <p:nvPr/>
        </p:nvCxnSpPr>
        <p:spPr>
          <a:xfrm flipH="1">
            <a:off x="7920553" y="2638872"/>
            <a:ext cx="299737" cy="1015431"/>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H="1">
            <a:off x="9179347" y="4267328"/>
            <a:ext cx="48022" cy="1050742"/>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a:off x="9836942" y="4342145"/>
            <a:ext cx="404493" cy="97453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49C1D95C-8E1C-C14C-8E76-69031FC9B8D0}"/>
              </a:ext>
            </a:extLst>
          </p:cNvPr>
          <p:cNvGrpSpPr/>
          <p:nvPr/>
        </p:nvGrpSpPr>
        <p:grpSpPr>
          <a:xfrm rot="224301">
            <a:off x="11033074" y="3223333"/>
            <a:ext cx="487376" cy="119011"/>
            <a:chOff x="1488734" y="3393104"/>
            <a:chExt cx="566777" cy="147362"/>
          </a:xfrm>
        </p:grpSpPr>
        <p:sp>
          <p:nvSpPr>
            <p:cNvPr id="3" name="Rectangle 2">
              <a:extLst>
                <a:ext uri="{FF2B5EF4-FFF2-40B4-BE49-F238E27FC236}">
                  <a16:creationId xmlns:a16="http://schemas.microsoft.com/office/drawing/2014/main" id="{3DB39220-9A1F-4D40-A768-89FDD09706F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orange logo&#10;&#10;Description automatically generated">
              <a:extLst>
                <a:ext uri="{FF2B5EF4-FFF2-40B4-BE49-F238E27FC236}">
                  <a16:creationId xmlns:a16="http://schemas.microsoft.com/office/drawing/2014/main" id="{AA2019D9-0E1D-8536-E8CB-2A0EFFF064A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6422" y="1172906"/>
            <a:ext cx="5412268" cy="1593121"/>
          </a:xfrm>
          <a:noFill/>
        </p:spPr>
        <p:txBody>
          <a:bodyPr>
            <a:normAutofit fontScale="90000"/>
          </a:bodyPr>
          <a:lstStyle/>
          <a:p>
            <a:pPr algn="l"/>
            <a:r>
              <a:rPr lang="en-US" sz="7200" dirty="0"/>
              <a:t>Supper Cart Set Up Example</a:t>
            </a:r>
          </a:p>
        </p:txBody>
      </p:sp>
    </p:spTree>
    <p:extLst>
      <p:ext uri="{BB962C8B-B14F-4D97-AF65-F5344CB8AC3E}">
        <p14:creationId xmlns:p14="http://schemas.microsoft.com/office/powerpoint/2010/main" val="222293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anim calcmode="lin" valueType="num">
                                      <p:cBhvr>
                                        <p:cTn id="8" dur="500" fill="hold"/>
                                        <p:tgtEl>
                                          <p:spTgt spid="81"/>
                                        </p:tgtEl>
                                        <p:attrNameLst>
                                          <p:attrName>ppt_x</p:attrName>
                                        </p:attrNameLst>
                                      </p:cBhvr>
                                      <p:tavLst>
                                        <p:tav tm="0">
                                          <p:val>
                                            <p:strVal val="#ppt_x"/>
                                          </p:val>
                                        </p:tav>
                                        <p:tav tm="100000">
                                          <p:val>
                                            <p:strVal val="#ppt_x"/>
                                          </p:val>
                                        </p:tav>
                                      </p:tavLst>
                                    </p:anim>
                                    <p:anim calcmode="lin" valueType="num">
                                      <p:cBhvr>
                                        <p:cTn id="9" dur="500" fill="hold"/>
                                        <p:tgtEl>
                                          <p:spTgt spid="8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fade">
                                      <p:cBhvr>
                                        <p:cTn id="16" dur="500"/>
                                        <p:tgtEl>
                                          <p:spTgt spid="78"/>
                                        </p:tgtEl>
                                      </p:cBhvr>
                                    </p:animEffect>
                                    <p:anim calcmode="lin" valueType="num">
                                      <p:cBhvr>
                                        <p:cTn id="17" dur="500" fill="hold"/>
                                        <p:tgtEl>
                                          <p:spTgt spid="78"/>
                                        </p:tgtEl>
                                        <p:attrNameLst>
                                          <p:attrName>ppt_x</p:attrName>
                                        </p:attrNameLst>
                                      </p:cBhvr>
                                      <p:tavLst>
                                        <p:tav tm="0">
                                          <p:val>
                                            <p:strVal val="#ppt_x"/>
                                          </p:val>
                                        </p:tav>
                                        <p:tav tm="100000">
                                          <p:val>
                                            <p:strVal val="#ppt_x"/>
                                          </p:val>
                                        </p:tav>
                                      </p:tavLst>
                                    </p:anim>
                                    <p:anim calcmode="lin" valueType="num">
                                      <p:cBhvr>
                                        <p:cTn id="18" dur="500" fill="hold"/>
                                        <p:tgtEl>
                                          <p:spTgt spid="78"/>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fade">
                                      <p:cBhvr>
                                        <p:cTn id="21" dur="500"/>
                                        <p:tgtEl>
                                          <p:spTgt spid="108"/>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fade">
                                      <p:cBhvr>
                                        <p:cTn id="25" dur="500"/>
                                        <p:tgtEl>
                                          <p:spTgt spid="105"/>
                                        </p:tgtEl>
                                      </p:cBhvr>
                                    </p:animEffect>
                                    <p:anim calcmode="lin" valueType="num">
                                      <p:cBhvr>
                                        <p:cTn id="26" dur="500" fill="hold"/>
                                        <p:tgtEl>
                                          <p:spTgt spid="105"/>
                                        </p:tgtEl>
                                        <p:attrNameLst>
                                          <p:attrName>ppt_x</p:attrName>
                                        </p:attrNameLst>
                                      </p:cBhvr>
                                      <p:tavLst>
                                        <p:tav tm="0">
                                          <p:val>
                                            <p:strVal val="#ppt_x"/>
                                          </p:val>
                                        </p:tav>
                                        <p:tav tm="100000">
                                          <p:val>
                                            <p:strVal val="#ppt_x"/>
                                          </p:val>
                                        </p:tav>
                                      </p:tavLst>
                                    </p:anim>
                                    <p:anim calcmode="lin" valueType="num">
                                      <p:cBhvr>
                                        <p:cTn id="27" dur="500" fill="hold"/>
                                        <p:tgtEl>
                                          <p:spTgt spid="105"/>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500"/>
                                        <p:tgtEl>
                                          <p:spTgt spid="110"/>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anim calcmode="lin" valueType="num">
                                      <p:cBhvr>
                                        <p:cTn id="35" dur="500" fill="hold"/>
                                        <p:tgtEl>
                                          <p:spTgt spid="79"/>
                                        </p:tgtEl>
                                        <p:attrNameLst>
                                          <p:attrName>ppt_x</p:attrName>
                                        </p:attrNameLst>
                                      </p:cBhvr>
                                      <p:tavLst>
                                        <p:tav tm="0">
                                          <p:val>
                                            <p:strVal val="#ppt_x"/>
                                          </p:val>
                                        </p:tav>
                                        <p:tav tm="100000">
                                          <p:val>
                                            <p:strVal val="#ppt_x"/>
                                          </p:val>
                                        </p:tav>
                                      </p:tavLst>
                                    </p:anim>
                                    <p:anim calcmode="lin" valueType="num">
                                      <p:cBhvr>
                                        <p:cTn id="36" dur="500" fill="hold"/>
                                        <p:tgtEl>
                                          <p:spTgt spid="79"/>
                                        </p:tgtEl>
                                        <p:attrNameLst>
                                          <p:attrName>ppt_y</p:attrName>
                                        </p:attrNameLst>
                                      </p:cBhvr>
                                      <p:tavLst>
                                        <p:tav tm="0">
                                          <p:val>
                                            <p:strVal val="#ppt_y+.1"/>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83" name="Rectangle 82"/>
          <p:cNvSpPr/>
          <p:nvPr/>
        </p:nvSpPr>
        <p:spPr>
          <a:xfrm>
            <a:off x="0" y="6122178"/>
            <a:ext cx="4946198" cy="744012"/>
          </a:xfrm>
          <a:prstGeom prst="rect">
            <a:avLst/>
          </a:prstGeom>
          <a:blipFill>
            <a:blip r:embed="rId4">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946198" y="5381415"/>
            <a:ext cx="7245802" cy="1476586"/>
          </a:xfrm>
          <a:prstGeom prst="rect">
            <a:avLst/>
          </a:prstGeom>
          <a:blipFill>
            <a:blip r:embed="rId4">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an 13"/>
          <p:cNvSpPr/>
          <p:nvPr/>
        </p:nvSpPr>
        <p:spPr>
          <a:xfrm rot="5400000">
            <a:off x="5444356"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565656"/>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05211" y="5444646"/>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33635" y="4926042"/>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33635" y="5874599"/>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5211" y="4376411"/>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78029" y="3381260"/>
            <a:ext cx="479136" cy="3490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9549508" y="4890115"/>
            <a:ext cx="263250" cy="47437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6" descr="Tony's 4&quot; Round Galaxy Cheese Pizza Case | FoodServiceDirect"/>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6205876" y="2660653"/>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 name="Picture 104"/>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8818053" y="4865023"/>
            <a:ext cx="543640" cy="530645"/>
          </a:xfrm>
          <a:prstGeom prst="rect">
            <a:avLst/>
          </a:prstGeom>
          <a:effectLst>
            <a:outerShdw blurRad="50800" dist="38100" dir="2700000" algn="tl" rotWithShape="0">
              <a:prstClr val="black">
                <a:alpha val="40000"/>
              </a:prstClr>
            </a:outerShdw>
          </a:effectLst>
        </p:spPr>
      </p:pic>
      <p:pic>
        <p:nvPicPr>
          <p:cNvPr id="12"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18"/>
          <a:srcRect/>
          <a:stretch/>
        </p:blipFill>
        <p:spPr bwMode="auto">
          <a:xfrm>
            <a:off x="9165156" y="1123918"/>
            <a:ext cx="2340968" cy="54488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613" y="1785527"/>
            <a:ext cx="5412269" cy="4533900"/>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A9ED7D-C4FA-B281-D4B0-A637FA4412F5}"/>
              </a:ext>
            </a:extLst>
          </p:cNvPr>
          <p:cNvSpPr txBox="1"/>
          <p:nvPr/>
        </p:nvSpPr>
        <p:spPr>
          <a:xfrm>
            <a:off x="240770" y="3373863"/>
            <a:ext cx="5115653" cy="2308324"/>
          </a:xfrm>
          <a:prstGeom prst="rect">
            <a:avLst/>
          </a:prstGeom>
          <a:noFill/>
        </p:spPr>
        <p:txBody>
          <a:bodyPr wrap="square">
            <a:spAutoFit/>
          </a:bodyPr>
          <a:lstStyle/>
          <a:p>
            <a:r>
              <a:rPr lang="en-US" sz="2400" b="0" i="0" dirty="0">
                <a:solidFill>
                  <a:schemeClr val="bg1"/>
                </a:solidFill>
                <a:effectLst/>
                <a:latin typeface="Century Gothic" panose="020B0502020202020204" pitchFamily="34" charset="0"/>
              </a:rPr>
              <a:t>Staff must ensure reimbursable meals are served BEFORE recording the meals on the ASP/Community Forms. Meals served that are not reimbursable cannot be claimed.</a:t>
            </a:r>
            <a:endParaRPr lang="en-US" sz="2400" dirty="0">
              <a:solidFill>
                <a:schemeClr val="bg1"/>
              </a:solidFill>
              <a:latin typeface="Century Gothic" panose="020B0502020202020204" pitchFamily="34" charset="0"/>
            </a:endParaRPr>
          </a:p>
        </p:txBody>
      </p:sp>
      <p:grpSp>
        <p:nvGrpSpPr>
          <p:cNvPr id="26" name="Group 25">
            <a:extLst>
              <a:ext uri="{FF2B5EF4-FFF2-40B4-BE49-F238E27FC236}">
                <a16:creationId xmlns:a16="http://schemas.microsoft.com/office/drawing/2014/main" id="{DA9148E8-2EB6-6CD1-462C-34CDA5966B36}"/>
              </a:ext>
            </a:extLst>
          </p:cNvPr>
          <p:cNvGrpSpPr/>
          <p:nvPr/>
        </p:nvGrpSpPr>
        <p:grpSpPr>
          <a:xfrm>
            <a:off x="5389594" y="4184480"/>
            <a:ext cx="1569368" cy="2538912"/>
            <a:chOff x="5389594" y="4184480"/>
            <a:chExt cx="1569368" cy="2538912"/>
          </a:xfrm>
        </p:grpSpPr>
        <p:grpSp>
          <p:nvGrpSpPr>
            <p:cNvPr id="84" name="Group 83">
              <a:extLst>
                <a:ext uri="{FF2B5EF4-FFF2-40B4-BE49-F238E27FC236}">
                  <a16:creationId xmlns:a16="http://schemas.microsoft.com/office/drawing/2014/main" id="{4D1F8B9E-48E9-41EF-89B1-5FC734D0A6F5}"/>
                </a:ext>
              </a:extLst>
            </p:cNvPr>
            <p:cNvGrpSpPr/>
            <p:nvPr/>
          </p:nvGrpSpPr>
          <p:grpSpPr>
            <a:xfrm>
              <a:off x="5389594" y="4184480"/>
              <a:ext cx="1569368" cy="2538912"/>
              <a:chOff x="3627610" y="3924577"/>
              <a:chExt cx="1475648" cy="2073568"/>
            </a:xfrm>
          </p:grpSpPr>
          <p:grpSp>
            <p:nvGrpSpPr>
              <p:cNvPr id="85" name="Group 84">
                <a:extLst>
                  <a:ext uri="{FF2B5EF4-FFF2-40B4-BE49-F238E27FC236}">
                    <a16:creationId xmlns:a16="http://schemas.microsoft.com/office/drawing/2014/main" id="{A59CBC3F-7BE6-484D-86DE-2502999682E9}"/>
                  </a:ext>
                </a:extLst>
              </p:cNvPr>
              <p:cNvGrpSpPr/>
              <p:nvPr/>
            </p:nvGrpSpPr>
            <p:grpSpPr>
              <a:xfrm>
                <a:off x="3966959" y="5234079"/>
                <a:ext cx="861710" cy="444635"/>
                <a:chOff x="6783868" y="4995224"/>
                <a:chExt cx="861710" cy="444635"/>
              </a:xfrm>
              <a:solidFill>
                <a:srgbClr val="97663B"/>
              </a:solidFill>
            </p:grpSpPr>
            <p:sp>
              <p:nvSpPr>
                <p:cNvPr id="136" name="Freeform: Shape 121">
                  <a:extLst>
                    <a:ext uri="{FF2B5EF4-FFF2-40B4-BE49-F238E27FC236}">
                      <a16:creationId xmlns:a16="http://schemas.microsoft.com/office/drawing/2014/main" id="{C4965F05-89D1-4D2E-8A2D-6A1AA1B46086}"/>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7" name="Freeform: Shape 122">
                  <a:extLst>
                    <a:ext uri="{FF2B5EF4-FFF2-40B4-BE49-F238E27FC236}">
                      <a16:creationId xmlns:a16="http://schemas.microsoft.com/office/drawing/2014/main" id="{EF9385A7-23F3-47A7-AA9A-C7065DBCF0F6}"/>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6" name="Group 85">
                <a:extLst>
                  <a:ext uri="{FF2B5EF4-FFF2-40B4-BE49-F238E27FC236}">
                    <a16:creationId xmlns:a16="http://schemas.microsoft.com/office/drawing/2014/main" id="{DD6BD54E-4AFE-4C87-BDE4-A8EB4EDE7107}"/>
                  </a:ext>
                </a:extLst>
              </p:cNvPr>
              <p:cNvGrpSpPr/>
              <p:nvPr/>
            </p:nvGrpSpPr>
            <p:grpSpPr>
              <a:xfrm>
                <a:off x="4116588" y="5716829"/>
                <a:ext cx="570707" cy="281316"/>
                <a:chOff x="8321137" y="5334839"/>
                <a:chExt cx="570707" cy="281316"/>
              </a:xfrm>
            </p:grpSpPr>
            <p:sp>
              <p:nvSpPr>
                <p:cNvPr id="132" name="Rectangle 19">
                  <a:extLst>
                    <a:ext uri="{FF2B5EF4-FFF2-40B4-BE49-F238E27FC236}">
                      <a16:creationId xmlns:a16="http://schemas.microsoft.com/office/drawing/2014/main" id="{86A09A6F-0E27-4F33-AB3F-E1D7037DCDE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3" name="Rectangle 19">
                  <a:extLst>
                    <a:ext uri="{FF2B5EF4-FFF2-40B4-BE49-F238E27FC236}">
                      <a16:creationId xmlns:a16="http://schemas.microsoft.com/office/drawing/2014/main" id="{27EB3F59-F26D-442E-B593-F5B0AEEEF695}"/>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4" name="Rectangle 19">
                  <a:extLst>
                    <a:ext uri="{FF2B5EF4-FFF2-40B4-BE49-F238E27FC236}">
                      <a16:creationId xmlns:a16="http://schemas.microsoft.com/office/drawing/2014/main" id="{86DB1B89-98F8-4B8A-BC17-A3145F555547}"/>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5" name="Rectangle 19">
                  <a:extLst>
                    <a:ext uri="{FF2B5EF4-FFF2-40B4-BE49-F238E27FC236}">
                      <a16:creationId xmlns:a16="http://schemas.microsoft.com/office/drawing/2014/main" id="{F52BA168-94DA-4B31-ACA5-6F3F1FE7BF21}"/>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87" name="Rectangle 44">
                <a:extLst>
                  <a:ext uri="{FF2B5EF4-FFF2-40B4-BE49-F238E27FC236}">
                    <a16:creationId xmlns:a16="http://schemas.microsoft.com/office/drawing/2014/main" id="{943C08A8-83EB-43B4-9CD8-72EFCB1953D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88" name="Group 87">
                <a:extLst>
                  <a:ext uri="{FF2B5EF4-FFF2-40B4-BE49-F238E27FC236}">
                    <a16:creationId xmlns:a16="http://schemas.microsoft.com/office/drawing/2014/main" id="{22E482A1-CC8F-4ABA-BD37-D39DFD3F0DEB}"/>
                  </a:ext>
                </a:extLst>
              </p:cNvPr>
              <p:cNvGrpSpPr/>
              <p:nvPr/>
            </p:nvGrpSpPr>
            <p:grpSpPr>
              <a:xfrm>
                <a:off x="4061105" y="5032138"/>
                <a:ext cx="709613" cy="522520"/>
                <a:chOff x="1916909" y="3505263"/>
                <a:chExt cx="709613" cy="522520"/>
              </a:xfrm>
            </p:grpSpPr>
            <p:sp>
              <p:nvSpPr>
                <p:cNvPr id="127" name="Rectangle: Rounded Corners 20">
                  <a:extLst>
                    <a:ext uri="{FF2B5EF4-FFF2-40B4-BE49-F238E27FC236}">
                      <a16:creationId xmlns:a16="http://schemas.microsoft.com/office/drawing/2014/main" id="{AD4C30F7-BE17-48B4-BE94-763ED8C83E85}"/>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8" name="Freeform: Shape 113">
                  <a:extLst>
                    <a:ext uri="{FF2B5EF4-FFF2-40B4-BE49-F238E27FC236}">
                      <a16:creationId xmlns:a16="http://schemas.microsoft.com/office/drawing/2014/main" id="{7FE25528-BD04-4485-843A-D58C735BFE8F}"/>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9" name="Rectangle: Rounded Corners 2">
                  <a:extLst>
                    <a:ext uri="{FF2B5EF4-FFF2-40B4-BE49-F238E27FC236}">
                      <a16:creationId xmlns:a16="http://schemas.microsoft.com/office/drawing/2014/main" id="{D20CA8A4-6EA3-4D78-BF56-ED5EED773394}"/>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130" name="Freeform: Shape 115">
                  <a:extLst>
                    <a:ext uri="{FF2B5EF4-FFF2-40B4-BE49-F238E27FC236}">
                      <a16:creationId xmlns:a16="http://schemas.microsoft.com/office/drawing/2014/main" id="{62CE619D-438E-4048-9B1E-A57525DAB5BF}"/>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1" name="Freeform: Shape 116">
                  <a:extLst>
                    <a:ext uri="{FF2B5EF4-FFF2-40B4-BE49-F238E27FC236}">
                      <a16:creationId xmlns:a16="http://schemas.microsoft.com/office/drawing/2014/main" id="{446BE4E6-347C-4C69-B1F7-74FCAB8A2DA1}"/>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9" name="Group 88">
                <a:extLst>
                  <a:ext uri="{FF2B5EF4-FFF2-40B4-BE49-F238E27FC236}">
                    <a16:creationId xmlns:a16="http://schemas.microsoft.com/office/drawing/2014/main" id="{5F41D6DD-2D2C-453A-9AFE-D120E9791FAC}"/>
                  </a:ext>
                </a:extLst>
              </p:cNvPr>
              <p:cNvGrpSpPr/>
              <p:nvPr/>
            </p:nvGrpSpPr>
            <p:grpSpPr>
              <a:xfrm>
                <a:off x="3821709" y="4226792"/>
                <a:ext cx="1167175" cy="851629"/>
                <a:chOff x="7389463" y="2893265"/>
                <a:chExt cx="1167175" cy="851629"/>
              </a:xfrm>
            </p:grpSpPr>
            <p:sp>
              <p:nvSpPr>
                <p:cNvPr id="124" name="Oval 36">
                  <a:extLst>
                    <a:ext uri="{FF2B5EF4-FFF2-40B4-BE49-F238E27FC236}">
                      <a16:creationId xmlns:a16="http://schemas.microsoft.com/office/drawing/2014/main" id="{45133FA2-1D5E-4BD6-A823-4CB981F3C154}"/>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5" name="Oval 36">
                  <a:extLst>
                    <a:ext uri="{FF2B5EF4-FFF2-40B4-BE49-F238E27FC236}">
                      <a16:creationId xmlns:a16="http://schemas.microsoft.com/office/drawing/2014/main" id="{4D5188CF-E9E5-4B9D-916C-FDC0E731736D}"/>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6" name="Oval 33">
                  <a:extLst>
                    <a:ext uri="{FF2B5EF4-FFF2-40B4-BE49-F238E27FC236}">
                      <a16:creationId xmlns:a16="http://schemas.microsoft.com/office/drawing/2014/main" id="{3DB08481-29AA-432E-8EC3-6D7338A591A6}"/>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123" name="Moon 122">
                <a:extLst>
                  <a:ext uri="{FF2B5EF4-FFF2-40B4-BE49-F238E27FC236}">
                    <a16:creationId xmlns:a16="http://schemas.microsoft.com/office/drawing/2014/main" id="{4FAD28D0-C681-4EBA-B398-B69E0D3D9A6B}"/>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91" name="Group 90">
                <a:extLst>
                  <a:ext uri="{FF2B5EF4-FFF2-40B4-BE49-F238E27FC236}">
                    <a16:creationId xmlns:a16="http://schemas.microsoft.com/office/drawing/2014/main" id="{D2E973D1-9F20-44CA-867F-B0ADE8AF04D5}"/>
                  </a:ext>
                </a:extLst>
              </p:cNvPr>
              <p:cNvGrpSpPr/>
              <p:nvPr/>
            </p:nvGrpSpPr>
            <p:grpSpPr>
              <a:xfrm>
                <a:off x="3627610" y="3924577"/>
                <a:ext cx="1475648" cy="762929"/>
                <a:chOff x="2879441" y="2846400"/>
                <a:chExt cx="1263913" cy="567773"/>
              </a:xfrm>
            </p:grpSpPr>
            <p:grpSp>
              <p:nvGrpSpPr>
                <p:cNvPr id="115" name="Group 114">
                  <a:extLst>
                    <a:ext uri="{FF2B5EF4-FFF2-40B4-BE49-F238E27FC236}">
                      <a16:creationId xmlns:a16="http://schemas.microsoft.com/office/drawing/2014/main" id="{E5398523-5618-4F4C-974D-7CBAE61DCB71}"/>
                    </a:ext>
                  </a:extLst>
                </p:cNvPr>
                <p:cNvGrpSpPr/>
                <p:nvPr/>
              </p:nvGrpSpPr>
              <p:grpSpPr>
                <a:xfrm>
                  <a:off x="2879441" y="2883574"/>
                  <a:ext cx="311272" cy="311760"/>
                  <a:chOff x="2543848" y="3369652"/>
                  <a:chExt cx="311272" cy="311760"/>
                </a:xfrm>
              </p:grpSpPr>
              <p:sp>
                <p:nvSpPr>
                  <p:cNvPr id="120" name="Cloud 119">
                    <a:extLst>
                      <a:ext uri="{FF2B5EF4-FFF2-40B4-BE49-F238E27FC236}">
                        <a16:creationId xmlns:a16="http://schemas.microsoft.com/office/drawing/2014/main" id="{50654602-28D3-4A7B-A819-51E4A8D8C28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1" name="Freeform: Shape 106">
                    <a:extLst>
                      <a:ext uri="{FF2B5EF4-FFF2-40B4-BE49-F238E27FC236}">
                        <a16:creationId xmlns:a16="http://schemas.microsoft.com/office/drawing/2014/main" id="{BC880496-0F91-4F15-9234-35F2A2894A5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16" name="Group 115">
                  <a:extLst>
                    <a:ext uri="{FF2B5EF4-FFF2-40B4-BE49-F238E27FC236}">
                      <a16:creationId xmlns:a16="http://schemas.microsoft.com/office/drawing/2014/main" id="{10947F6A-28F9-41DF-9F0D-BA6423637027}"/>
                    </a:ext>
                  </a:extLst>
                </p:cNvPr>
                <p:cNvGrpSpPr/>
                <p:nvPr/>
              </p:nvGrpSpPr>
              <p:grpSpPr>
                <a:xfrm flipH="1">
                  <a:off x="3832082" y="2846400"/>
                  <a:ext cx="311272" cy="311760"/>
                  <a:chOff x="2543848" y="3369652"/>
                  <a:chExt cx="311272" cy="311760"/>
                </a:xfrm>
              </p:grpSpPr>
              <p:sp>
                <p:nvSpPr>
                  <p:cNvPr id="118" name="Cloud 117">
                    <a:extLst>
                      <a:ext uri="{FF2B5EF4-FFF2-40B4-BE49-F238E27FC236}">
                        <a16:creationId xmlns:a16="http://schemas.microsoft.com/office/drawing/2014/main" id="{29A624B9-975F-4BF2-A8CF-FC9DF916067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9" name="Freeform: Shape 104">
                    <a:extLst>
                      <a:ext uri="{FF2B5EF4-FFF2-40B4-BE49-F238E27FC236}">
                        <a16:creationId xmlns:a16="http://schemas.microsoft.com/office/drawing/2014/main" id="{B2148506-F42F-4C72-8265-30C72EF1C9C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117" name="Freeform: Shape 102">
                  <a:extLst>
                    <a:ext uri="{FF2B5EF4-FFF2-40B4-BE49-F238E27FC236}">
                      <a16:creationId xmlns:a16="http://schemas.microsoft.com/office/drawing/2014/main" id="{83179397-A96B-44DD-A12B-C94095EB234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94" name="Picture 93">
                <a:extLst>
                  <a:ext uri="{FF2B5EF4-FFF2-40B4-BE49-F238E27FC236}">
                    <a16:creationId xmlns:a16="http://schemas.microsoft.com/office/drawing/2014/main" id="{E6FD04A1-4EA9-47C1-B86C-EC118A50DFED}"/>
                  </a:ext>
                </a:extLst>
              </p:cNvPr>
              <p:cNvPicPr>
                <a:picLocks noChangeAspect="1"/>
              </p:cNvPicPr>
              <p:nvPr/>
            </p:nvPicPr>
            <p:blipFill>
              <a:blip r:embed="rId19"/>
              <a:stretch>
                <a:fillRect/>
              </a:stretch>
            </p:blipFill>
            <p:spPr>
              <a:xfrm rot="20463960">
                <a:off x="4182422" y="4472337"/>
                <a:ext cx="77928" cy="47623"/>
              </a:xfrm>
              <a:prstGeom prst="rect">
                <a:avLst/>
              </a:prstGeom>
            </p:spPr>
          </p:pic>
          <p:pic>
            <p:nvPicPr>
              <p:cNvPr id="95" name="Picture 94">
                <a:extLst>
                  <a:ext uri="{FF2B5EF4-FFF2-40B4-BE49-F238E27FC236}">
                    <a16:creationId xmlns:a16="http://schemas.microsoft.com/office/drawing/2014/main" id="{6A4CE330-9BFA-4FFD-B961-8B4695FEBAFA}"/>
                  </a:ext>
                </a:extLst>
              </p:cNvPr>
              <p:cNvPicPr>
                <a:picLocks noChangeAspect="1"/>
              </p:cNvPicPr>
              <p:nvPr/>
            </p:nvPicPr>
            <p:blipFill>
              <a:blip r:embed="rId19"/>
              <a:stretch>
                <a:fillRect/>
              </a:stretch>
            </p:blipFill>
            <p:spPr>
              <a:xfrm rot="1136040" flipH="1">
                <a:off x="4611526" y="4472336"/>
                <a:ext cx="77928" cy="47623"/>
              </a:xfrm>
              <a:prstGeom prst="rect">
                <a:avLst/>
              </a:prstGeom>
            </p:spPr>
          </p:pic>
        </p:grpSp>
        <p:pic>
          <p:nvPicPr>
            <p:cNvPr id="6" name="Picture 4">
              <a:extLst>
                <a:ext uri="{FF2B5EF4-FFF2-40B4-BE49-F238E27FC236}">
                  <a16:creationId xmlns:a16="http://schemas.microsoft.com/office/drawing/2014/main" id="{189E3444-F14E-4E79-3385-0019718F1BB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905211" y="4926042"/>
              <a:ext cx="644796" cy="2599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37AF6D0-8CF3-FF55-952A-C4985279689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152662" y="5105752"/>
              <a:ext cx="143565" cy="19691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a:blip r:embed="rId22">
            <a:extLst>
              <a:ext uri="{BEBA8EAE-BF5A-486C-A8C5-ECC9F3942E4B}">
                <a14:imgProps xmlns:a14="http://schemas.microsoft.com/office/drawing/2010/main">
                  <a14:imgLayer r:embed="rId10">
                    <a14:imgEffect>
                      <a14:backgroundRemoval t="4828" b="100000" l="0" r="100000"/>
                    </a14:imgEffect>
                  </a14:imgLayer>
                </a14:imgProps>
              </a:ext>
              <a:ext uri="{28A0092B-C50C-407E-A947-70E740481C1C}">
                <a14:useLocalDpi xmlns:a14="http://schemas.microsoft.com/office/drawing/2010/main" val="0"/>
              </a:ext>
            </a:extLst>
          </a:blip>
          <a:stretch>
            <a:fillRect/>
          </a:stretch>
        </p:blipFill>
        <p:spPr>
          <a:xfrm>
            <a:off x="5649466" y="5722701"/>
            <a:ext cx="1085144" cy="454757"/>
          </a:xfrm>
          <a:prstGeom prst="rect">
            <a:avLst/>
          </a:prstGeom>
        </p:spPr>
      </p:pic>
      <p:pic>
        <p:nvPicPr>
          <p:cNvPr id="138" name="Picture 26" descr="Tony's 4&quot; Round Galaxy Cheese Pizza Case | FoodServiceDirect"/>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6053362" y="5393753"/>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9" name="Picture 28" descr="Driftwood Dairy 10724 Lower Azusa Rd El Monte, CA Dairy Products Wholesale  - MapQuest"/>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rot="20284336">
            <a:off x="10050496" y="5398129"/>
            <a:ext cx="368374" cy="551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0" name="Picture 2" descr="Green tick checkmark icon Royalty Free Vector Image"/>
          <p:cNvPicPr>
            <a:picLocks noChangeAspect="1" noChangeArrowheads="1"/>
          </p:cNvPicPr>
          <p:nvPr/>
        </p:nvPicPr>
        <p:blipFill rotWithShape="1">
          <a:blip r:embed="rId25">
            <a:extLst>
              <a:ext uri="{BEBA8EAE-BF5A-486C-A8C5-ECC9F3942E4B}">
                <a14:imgProps xmlns:a14="http://schemas.microsoft.com/office/drawing/2010/main">
                  <a14:imgLayer r:embed="rId26">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8953327" y="1515735"/>
            <a:ext cx="1024998" cy="1147245"/>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BE609F2-2ADF-0F35-E1F9-2D9A2F7FF930}"/>
              </a:ext>
            </a:extLst>
          </p:cNvPr>
          <p:cNvGrpSpPr/>
          <p:nvPr/>
        </p:nvGrpSpPr>
        <p:grpSpPr>
          <a:xfrm rot="224301">
            <a:off x="10657611" y="3564812"/>
            <a:ext cx="487376" cy="119011"/>
            <a:chOff x="1488734" y="3393104"/>
            <a:chExt cx="566777" cy="147362"/>
          </a:xfrm>
        </p:grpSpPr>
        <p:sp>
          <p:nvSpPr>
            <p:cNvPr id="37" name="Rectangle 36">
              <a:extLst>
                <a:ext uri="{FF2B5EF4-FFF2-40B4-BE49-F238E27FC236}">
                  <a16:creationId xmlns:a16="http://schemas.microsoft.com/office/drawing/2014/main" id="{68DBBB5A-BE0A-C69B-AE1D-48905EE2A8D4}"/>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descr="A blue and orange logo&#10;&#10;Description automatically generated">
              <a:extLst>
                <a:ext uri="{FF2B5EF4-FFF2-40B4-BE49-F238E27FC236}">
                  <a16:creationId xmlns:a16="http://schemas.microsoft.com/office/drawing/2014/main" id="{6FA4696D-843B-33C7-1452-CFD66EE04AD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509" y="1653928"/>
            <a:ext cx="6784167" cy="1593121"/>
          </a:xfrm>
          <a:noFill/>
        </p:spPr>
        <p:txBody>
          <a:bodyPr>
            <a:normAutofit/>
          </a:bodyPr>
          <a:lstStyle/>
          <a:p>
            <a:pPr algn="l"/>
            <a:r>
              <a:rPr lang="en-US" sz="7200" dirty="0"/>
              <a:t>Supper Service Example</a:t>
            </a:r>
          </a:p>
        </p:txBody>
      </p:sp>
    </p:spTree>
    <p:extLst>
      <p:ext uri="{BB962C8B-B14F-4D97-AF65-F5344CB8AC3E}">
        <p14:creationId xmlns:p14="http://schemas.microsoft.com/office/powerpoint/2010/main" val="825530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0.55638 -0.00602 L -2.08333E-7 1.11111E-6 " pathEditMode="relative" rAng="0" ptsTypes="AA">
                                      <p:cBhvr>
                                        <p:cTn id="9" dur="2000" fill="hold"/>
                                        <p:tgtEl>
                                          <p:spTgt spid="26"/>
                                        </p:tgtEl>
                                        <p:attrNameLst>
                                          <p:attrName>ppt_x</p:attrName>
                                          <p:attrName>ppt_y</p:attrName>
                                        </p:attrNameLst>
                                      </p:cBhvr>
                                      <p:rCtr x="27812" y="301"/>
                                    </p:animMotion>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38"/>
                                        </p:tgtEl>
                                        <p:attrNameLst>
                                          <p:attrName>style.visibility</p:attrName>
                                        </p:attrNameLst>
                                      </p:cBhvr>
                                      <p:to>
                                        <p:strVal val="visible"/>
                                      </p:to>
                                    </p:set>
                                    <p:animEffect transition="in" filter="fade">
                                      <p:cBhvr>
                                        <p:cTn id="16" dur="500"/>
                                        <p:tgtEl>
                                          <p:spTgt spid="138"/>
                                        </p:tgtEl>
                                      </p:cBhvr>
                                    </p:animEffect>
                                  </p:childTnLst>
                                </p:cTn>
                              </p:par>
                            </p:childTnLst>
                          </p:cTn>
                        </p:par>
                        <p:par>
                          <p:cTn id="17" fill="hold">
                            <p:stCondLst>
                              <p:cond delay="2500"/>
                            </p:stCondLst>
                            <p:childTnLst>
                              <p:par>
                                <p:cTn id="18" presetID="42" presetClass="path" presetSubtype="0" accel="50000" decel="50000" fill="hold" nodeType="afterEffect">
                                  <p:stCondLst>
                                    <p:cond delay="0"/>
                                  </p:stCondLst>
                                  <p:childTnLst>
                                    <p:animMotion origin="layout" path="M -2.08333E-7 1.11111E-6 L 0.36328 0.01065 " pathEditMode="relative" rAng="0" ptsTypes="AA">
                                      <p:cBhvr>
                                        <p:cTn id="19" dur="2000" fill="hold"/>
                                        <p:tgtEl>
                                          <p:spTgt spid="26"/>
                                        </p:tgtEl>
                                        <p:attrNameLst>
                                          <p:attrName>ppt_x</p:attrName>
                                          <p:attrName>ppt_y</p:attrName>
                                        </p:attrNameLst>
                                      </p:cBhvr>
                                      <p:rCtr x="18164" y="532"/>
                                    </p:animMotion>
                                  </p:childTnLst>
                                </p:cTn>
                              </p:par>
                              <p:par>
                                <p:cTn id="20" presetID="42" presetClass="path" presetSubtype="0" accel="50000" decel="50000" fill="hold" nodeType="withEffect">
                                  <p:stCondLst>
                                    <p:cond delay="0"/>
                                  </p:stCondLst>
                                  <p:childTnLst>
                                    <p:animMotion origin="layout" path="M -1.04167E-6 -4.81481E-6 L 0.34766 -0.00254 " pathEditMode="relative" rAng="0" ptsTypes="AA">
                                      <p:cBhvr>
                                        <p:cTn id="21" dur="2000" fill="hold"/>
                                        <p:tgtEl>
                                          <p:spTgt spid="138"/>
                                        </p:tgtEl>
                                        <p:attrNameLst>
                                          <p:attrName>ppt_x</p:attrName>
                                          <p:attrName>ppt_y</p:attrName>
                                        </p:attrNameLst>
                                      </p:cBhvr>
                                      <p:rCtr x="17383" y="-139"/>
                                    </p:animMotion>
                                  </p:childTnLst>
                                </p:cTn>
                              </p:par>
                              <p:par>
                                <p:cTn id="22" presetID="42" presetClass="path" presetSubtype="0" accel="50000" decel="50000" fill="hold" nodeType="withEffect">
                                  <p:stCondLst>
                                    <p:cond delay="0"/>
                                  </p:stCondLst>
                                  <p:childTnLst>
                                    <p:animMotion origin="layout" path="M -2.5E-6 -2.59259E-6 L 0.35925 -0.00231 " pathEditMode="relative" rAng="0" ptsTypes="AA">
                                      <p:cBhvr>
                                        <p:cTn id="23" dur="2000" fill="hold"/>
                                        <p:tgtEl>
                                          <p:spTgt spid="5"/>
                                        </p:tgtEl>
                                        <p:attrNameLst>
                                          <p:attrName>ppt_x</p:attrName>
                                          <p:attrName>ppt_y</p:attrName>
                                        </p:attrNameLst>
                                      </p:cBhvr>
                                      <p:rCtr x="17956" y="-116"/>
                                    </p:animMotion>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139"/>
                                        </p:tgtEl>
                                        <p:attrNameLst>
                                          <p:attrName>style.visibility</p:attrName>
                                        </p:attrNameLst>
                                      </p:cBhvr>
                                      <p:to>
                                        <p:strVal val="visible"/>
                                      </p:to>
                                    </p:set>
                                    <p:animEffect transition="in" filter="fade">
                                      <p:cBhvr>
                                        <p:cTn id="27" dur="500"/>
                                        <p:tgtEl>
                                          <p:spTgt spid="139"/>
                                        </p:tgtEl>
                                      </p:cBhvr>
                                    </p:animEffect>
                                  </p:childTnLst>
                                </p:cTn>
                              </p:par>
                            </p:childTnLst>
                          </p:cTn>
                        </p:par>
                        <p:par>
                          <p:cTn id="28" fill="hold">
                            <p:stCondLst>
                              <p:cond delay="5000"/>
                            </p:stCondLst>
                            <p:childTnLst>
                              <p:par>
                                <p:cTn id="29" presetID="22" presetClass="entr" presetSubtype="8" fill="hold" nodeType="afterEffect">
                                  <p:stCondLst>
                                    <p:cond delay="0"/>
                                  </p:stCondLst>
                                  <p:childTnLst>
                                    <p:set>
                                      <p:cBhvr>
                                        <p:cTn id="30" dur="1" fill="hold">
                                          <p:stCondLst>
                                            <p:cond delay="0"/>
                                          </p:stCondLst>
                                        </p:cTn>
                                        <p:tgtEl>
                                          <p:spTgt spid="140"/>
                                        </p:tgtEl>
                                        <p:attrNameLst>
                                          <p:attrName>style.visibility</p:attrName>
                                        </p:attrNameLst>
                                      </p:cBhvr>
                                      <p:to>
                                        <p:strVal val="visible"/>
                                      </p:to>
                                    </p:set>
                                    <p:animEffect transition="in" filter="wipe(left)">
                                      <p:cBhvr>
                                        <p:cTn id="31"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5945DF6-833C-311B-0661-7B0BF8EE95AB}"/>
              </a:ext>
            </a:extLst>
          </p:cNvPr>
          <p:cNvSpPr/>
          <p:nvPr/>
        </p:nvSpPr>
        <p:spPr>
          <a:xfrm>
            <a:off x="3001108" y="531710"/>
            <a:ext cx="5867365" cy="5533292"/>
          </a:xfrm>
          <a:prstGeom prst="flowChartConnector">
            <a:avLst/>
          </a:prstGeom>
          <a:solidFill>
            <a:srgbClr val="7F000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514102" y="1339906"/>
            <a:ext cx="10515600" cy="1325563"/>
          </a:xfrm>
        </p:spPr>
        <p:txBody>
          <a:bodyPr>
            <a:noAutofit/>
          </a:bodyPr>
          <a:lstStyle/>
          <a:p>
            <a:pPr algn="l"/>
            <a:r>
              <a:rPr lang="en-US" sz="8800" dirty="0">
                <a:solidFill>
                  <a:schemeClr val="bg1"/>
                </a:solidFill>
              </a:rPr>
              <a:t>Annual Training</a:t>
            </a:r>
          </a:p>
        </p:txBody>
      </p:sp>
      <p:sp>
        <p:nvSpPr>
          <p:cNvPr id="6" name="Flowchart: Connector 5">
            <a:extLst>
              <a:ext uri="{FF2B5EF4-FFF2-40B4-BE49-F238E27FC236}">
                <a16:creationId xmlns:a16="http://schemas.microsoft.com/office/drawing/2014/main" id="{5A50CDE6-4468-9A8F-75EA-6327F97E15DA}"/>
              </a:ext>
            </a:extLst>
          </p:cNvPr>
          <p:cNvSpPr/>
          <p:nvPr/>
        </p:nvSpPr>
        <p:spPr>
          <a:xfrm>
            <a:off x="7476933" y="469352"/>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7CF470FE-C15A-63DD-C305-60401C678BAB}"/>
              </a:ext>
            </a:extLst>
          </p:cNvPr>
          <p:cNvSpPr/>
          <p:nvPr/>
        </p:nvSpPr>
        <p:spPr>
          <a:xfrm>
            <a:off x="3206763" y="5249305"/>
            <a:ext cx="1022298" cy="955477"/>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A7EBD38B-F354-FB8E-4C5D-4372C68C9A70}"/>
              </a:ext>
            </a:extLst>
          </p:cNvPr>
          <p:cNvSpPr/>
          <p:nvPr/>
        </p:nvSpPr>
        <p:spPr>
          <a:xfrm>
            <a:off x="8736731" y="42985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C63A7E55-15FC-D2CE-A7D2-0D3ACF578423}"/>
              </a:ext>
            </a:extLst>
          </p:cNvPr>
          <p:cNvSpPr/>
          <p:nvPr/>
        </p:nvSpPr>
        <p:spPr>
          <a:xfrm>
            <a:off x="1978395" y="2404606"/>
            <a:ext cx="1441921"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C0F6EAB-6B54-A4BA-3564-A6295B05F654}"/>
              </a:ext>
            </a:extLst>
          </p:cNvPr>
          <p:cNvSpPr>
            <a:spLocks noGrp="1"/>
          </p:cNvSpPr>
          <p:nvPr>
            <p:ph sz="half" idx="2"/>
          </p:nvPr>
        </p:nvSpPr>
        <p:spPr>
          <a:xfrm>
            <a:off x="3747513" y="2665751"/>
            <a:ext cx="4374553" cy="3684588"/>
          </a:xfrm>
        </p:spPr>
        <p:txBody>
          <a:bodyPr vert="horz" lIns="91440" tIns="45720" rIns="91440" bIns="45720" rtlCol="0" anchor="t">
            <a:noAutofit/>
          </a:bodyPr>
          <a:lstStyle/>
          <a:p>
            <a:pPr marL="0" indent="0" algn="ctr">
              <a:spcBef>
                <a:spcPts val="0"/>
              </a:spcBef>
              <a:spcAft>
                <a:spcPts val="800"/>
              </a:spcAft>
              <a:buNone/>
            </a:pPr>
            <a:r>
              <a:rPr lang="en-US" sz="2200" dirty="0">
                <a:solidFill>
                  <a:schemeClr val="bg1"/>
                </a:solidFill>
                <a:latin typeface="Century Gothic" panose="020B0502020202020204" pitchFamily="34" charset="0"/>
              </a:rPr>
              <a:t>FSD is required to provide annual CACFP supper training to all Food Services (FS) and After School Program (ASP) staff before the start of every school year, new program Saturday program, and to new employees.</a:t>
            </a:r>
          </a:p>
        </p:txBody>
      </p:sp>
    </p:spTree>
    <p:extLst>
      <p:ext uri="{BB962C8B-B14F-4D97-AF65-F5344CB8AC3E}">
        <p14:creationId xmlns:p14="http://schemas.microsoft.com/office/powerpoint/2010/main" val="21660070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15196" y="-15462"/>
            <a:ext cx="12207196" cy="1143000"/>
          </a:xfrm>
        </p:spPr>
        <p:txBody>
          <a:bodyPr>
            <a:noAutofit/>
          </a:bodyPr>
          <a:lstStyle/>
          <a:p>
            <a:r>
              <a:rPr lang="en-US" sz="9600" dirty="0"/>
              <a:t>Counting and Claiming Forms</a:t>
            </a:r>
          </a:p>
        </p:txBody>
      </p:sp>
      <p:grpSp>
        <p:nvGrpSpPr>
          <p:cNvPr id="13" name="Group 12">
            <a:extLst>
              <a:ext uri="{FF2B5EF4-FFF2-40B4-BE49-F238E27FC236}">
                <a16:creationId xmlns:a16="http://schemas.microsoft.com/office/drawing/2014/main" id="{DA2C1784-A556-32C1-01FC-E619583CCEA3}"/>
              </a:ext>
            </a:extLst>
          </p:cNvPr>
          <p:cNvGrpSpPr/>
          <p:nvPr/>
        </p:nvGrpSpPr>
        <p:grpSpPr>
          <a:xfrm>
            <a:off x="-15196" y="1488836"/>
            <a:ext cx="6083303" cy="4812581"/>
            <a:chOff x="-15196" y="1488836"/>
            <a:chExt cx="6083303" cy="4812581"/>
          </a:xfrm>
        </p:grpSpPr>
        <p:grpSp>
          <p:nvGrpSpPr>
            <p:cNvPr id="27" name="Group 26">
              <a:extLst>
                <a:ext uri="{FF2B5EF4-FFF2-40B4-BE49-F238E27FC236}">
                  <a16:creationId xmlns:a16="http://schemas.microsoft.com/office/drawing/2014/main" id="{7D6AFA70-E612-483C-A227-1F4B1A0F28A8}"/>
                </a:ext>
              </a:extLst>
            </p:cNvPr>
            <p:cNvGrpSpPr/>
            <p:nvPr/>
          </p:nvGrpSpPr>
          <p:grpSpPr>
            <a:xfrm>
              <a:off x="-15196" y="1488836"/>
              <a:ext cx="6083303" cy="4812581"/>
              <a:chOff x="12697" y="1066172"/>
              <a:chExt cx="6083303" cy="4808885"/>
            </a:xfrm>
            <a:solidFill>
              <a:srgbClr val="7F0000"/>
            </a:solidFill>
          </p:grpSpPr>
          <p:sp>
            <p:nvSpPr>
              <p:cNvPr id="12" name="Rectangle 11">
                <a:extLst>
                  <a:ext uri="{FF2B5EF4-FFF2-40B4-BE49-F238E27FC236}">
                    <a16:creationId xmlns:a16="http://schemas.microsoft.com/office/drawing/2014/main" id="{B0D235EE-BFAC-4E05-AA96-6F5BE8752ECC}"/>
                  </a:ext>
                </a:extLst>
              </p:cNvPr>
              <p:cNvSpPr/>
              <p:nvPr/>
            </p:nvSpPr>
            <p:spPr>
              <a:xfrm>
                <a:off x="12697" y="1279718"/>
                <a:ext cx="6083303" cy="4595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C4E72F98-2908-4985-8C6B-CE695F17955E}"/>
                  </a:ext>
                </a:extLst>
              </p:cNvPr>
              <p:cNvGrpSpPr/>
              <p:nvPr/>
            </p:nvGrpSpPr>
            <p:grpSpPr>
              <a:xfrm>
                <a:off x="837539" y="1066172"/>
                <a:ext cx="4267553" cy="4725918"/>
                <a:chOff x="836285" y="997719"/>
                <a:chExt cx="4267553" cy="4725918"/>
              </a:xfrm>
              <a:grpFill/>
            </p:grpSpPr>
            <p:sp>
              <p:nvSpPr>
                <p:cNvPr id="16" name="Title 3">
                  <a:extLst>
                    <a:ext uri="{FF2B5EF4-FFF2-40B4-BE49-F238E27FC236}">
                      <a16:creationId xmlns:a16="http://schemas.microsoft.com/office/drawing/2014/main" id="{5988228D-2F35-4637-B984-7E0B14B6AEFC}"/>
                    </a:ext>
                  </a:extLst>
                </p:cNvPr>
                <p:cNvSpPr txBox="1">
                  <a:spLocks/>
                </p:cNvSpPr>
                <p:nvPr/>
              </p:nvSpPr>
              <p:spPr>
                <a:xfrm>
                  <a:off x="836285" y="997719"/>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Century Gothic" panose="020B0502020202020204" pitchFamily="34" charset="0"/>
                    </a:rPr>
                    <a:t>ASP Supper Grid Sheet</a:t>
                  </a:r>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1080258" y="5285502"/>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5-Day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3967155" y="5279630"/>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1-Day </a:t>
                  </a:r>
                </a:p>
              </p:txBody>
            </p:sp>
          </p:grpSp>
        </p:grpSp>
        <p:graphicFrame>
          <p:nvGraphicFramePr>
            <p:cNvPr id="8" name="Object 7">
              <a:extLst>
                <a:ext uri="{FF2B5EF4-FFF2-40B4-BE49-F238E27FC236}">
                  <a16:creationId xmlns:a16="http://schemas.microsoft.com/office/drawing/2014/main" id="{A80280A2-D22D-EC14-80C4-3FE4E7D4135A}"/>
                </a:ext>
              </a:extLst>
            </p:cNvPr>
            <p:cNvGraphicFramePr>
              <a:graphicFrameLocks noChangeAspect="1"/>
            </p:cNvGraphicFramePr>
            <p:nvPr/>
          </p:nvGraphicFramePr>
          <p:xfrm>
            <a:off x="231099" y="2363199"/>
            <a:ext cx="2660217" cy="3444894"/>
          </p:xfrm>
          <a:graphic>
            <a:graphicData uri="http://schemas.openxmlformats.org/presentationml/2006/ole">
              <mc:AlternateContent xmlns:mc="http://schemas.openxmlformats.org/markup-compatibility/2006">
                <mc:Choice xmlns:v="urn:schemas-microsoft-com:vml" Requires="v">
                  <p:oleObj name="Acrobat Document" r:id="rId3" imgW="4663440" imgH="6034757" progId="Acrobat.Document.2020">
                    <p:embed/>
                  </p:oleObj>
                </mc:Choice>
                <mc:Fallback>
                  <p:oleObj name="Acrobat Document" r:id="rId3" imgW="4663440" imgH="6034757" progId="Acrobat.Document.2020">
                    <p:embed/>
                    <p:pic>
                      <p:nvPicPr>
                        <p:cNvPr id="8" name="Object 7">
                          <a:extLst>
                            <a:ext uri="{FF2B5EF4-FFF2-40B4-BE49-F238E27FC236}">
                              <a16:creationId xmlns:a16="http://schemas.microsoft.com/office/drawing/2014/main" id="{A80280A2-D22D-EC14-80C4-3FE4E7D4135A}"/>
                            </a:ext>
                          </a:extLst>
                        </p:cNvPr>
                        <p:cNvPicPr/>
                        <p:nvPr/>
                      </p:nvPicPr>
                      <p:blipFill>
                        <a:blip r:embed="rId4"/>
                        <a:stretch>
                          <a:fillRect/>
                        </a:stretch>
                      </p:blipFill>
                      <p:spPr>
                        <a:xfrm>
                          <a:off x="231099" y="2363199"/>
                          <a:ext cx="2660217" cy="3444894"/>
                        </a:xfrm>
                        <a:prstGeom prst="rect">
                          <a:avLst/>
                        </a:prstGeom>
                        <a:ln>
                          <a:solidFill>
                            <a:srgbClr val="000000"/>
                          </a:solidFill>
                        </a:ln>
                      </p:spPr>
                    </p:pic>
                  </p:oleObj>
                </mc:Fallback>
              </mc:AlternateContent>
            </a:graphicData>
          </a:graphic>
        </p:graphicFrame>
        <p:graphicFrame>
          <p:nvGraphicFramePr>
            <p:cNvPr id="9" name="Object 8">
              <a:extLst>
                <a:ext uri="{FF2B5EF4-FFF2-40B4-BE49-F238E27FC236}">
                  <a16:creationId xmlns:a16="http://schemas.microsoft.com/office/drawing/2014/main" id="{3191CB97-9EB8-BC03-3932-F35E9D6F575F}"/>
                </a:ext>
              </a:extLst>
            </p:cNvPr>
            <p:cNvGraphicFramePr>
              <a:graphicFrameLocks noChangeAspect="1"/>
            </p:cNvGraphicFramePr>
            <p:nvPr/>
          </p:nvGraphicFramePr>
          <p:xfrm>
            <a:off x="3128226" y="2363199"/>
            <a:ext cx="2660216" cy="3438590"/>
          </p:xfrm>
          <a:graphic>
            <a:graphicData uri="http://schemas.openxmlformats.org/presentationml/2006/ole">
              <mc:AlternateContent xmlns:mc="http://schemas.openxmlformats.org/markup-compatibility/2006">
                <mc:Choice xmlns:v="urn:schemas-microsoft-com:vml" Requires="v">
                  <p:oleObj name="Acrobat Document" r:id="rId5" imgW="4663440" imgH="6034757" progId="Acrobat.Document.2020">
                    <p:embed/>
                  </p:oleObj>
                </mc:Choice>
                <mc:Fallback>
                  <p:oleObj name="Acrobat Document" r:id="rId5" imgW="4663440" imgH="6034757" progId="Acrobat.Document.2020">
                    <p:embed/>
                    <p:pic>
                      <p:nvPicPr>
                        <p:cNvPr id="9" name="Object 8">
                          <a:extLst>
                            <a:ext uri="{FF2B5EF4-FFF2-40B4-BE49-F238E27FC236}">
                              <a16:creationId xmlns:a16="http://schemas.microsoft.com/office/drawing/2014/main" id="{3191CB97-9EB8-BC03-3932-F35E9D6F575F}"/>
                            </a:ext>
                          </a:extLst>
                        </p:cNvPr>
                        <p:cNvPicPr/>
                        <p:nvPr/>
                      </p:nvPicPr>
                      <p:blipFill>
                        <a:blip r:embed="rId6"/>
                        <a:stretch>
                          <a:fillRect/>
                        </a:stretch>
                      </p:blipFill>
                      <p:spPr>
                        <a:xfrm>
                          <a:off x="3128226" y="2363199"/>
                          <a:ext cx="2660216" cy="3438590"/>
                        </a:xfrm>
                        <a:prstGeom prst="rect">
                          <a:avLst/>
                        </a:prstGeom>
                        <a:ln>
                          <a:solidFill>
                            <a:srgbClr val="000000"/>
                          </a:solidFill>
                        </a:ln>
                      </p:spPr>
                    </p:pic>
                  </p:oleObj>
                </mc:Fallback>
              </mc:AlternateContent>
            </a:graphicData>
          </a:graphic>
        </p:graphicFrame>
      </p:grpSp>
      <p:grpSp>
        <p:nvGrpSpPr>
          <p:cNvPr id="7" name="Group 6">
            <a:extLst>
              <a:ext uri="{FF2B5EF4-FFF2-40B4-BE49-F238E27FC236}">
                <a16:creationId xmlns:a16="http://schemas.microsoft.com/office/drawing/2014/main" id="{C20F31F1-62FB-C87E-81A6-6F409CB66E38}"/>
              </a:ext>
            </a:extLst>
          </p:cNvPr>
          <p:cNvGrpSpPr/>
          <p:nvPr/>
        </p:nvGrpSpPr>
        <p:grpSpPr>
          <a:xfrm>
            <a:off x="6215574" y="1474048"/>
            <a:ext cx="5976426" cy="4823661"/>
            <a:chOff x="6215574" y="1474048"/>
            <a:chExt cx="5976426" cy="4823661"/>
          </a:xfrm>
        </p:grpSpPr>
        <p:grpSp>
          <p:nvGrpSpPr>
            <p:cNvPr id="28" name="Group 27">
              <a:extLst>
                <a:ext uri="{FF2B5EF4-FFF2-40B4-BE49-F238E27FC236}">
                  <a16:creationId xmlns:a16="http://schemas.microsoft.com/office/drawing/2014/main" id="{ABE4FD05-7F9D-4554-9257-EF04355B568C}"/>
                </a:ext>
              </a:extLst>
            </p:cNvPr>
            <p:cNvGrpSpPr/>
            <p:nvPr/>
          </p:nvGrpSpPr>
          <p:grpSpPr>
            <a:xfrm>
              <a:off x="6215574" y="1474048"/>
              <a:ext cx="5976426" cy="4823661"/>
              <a:chOff x="6232984" y="1051395"/>
              <a:chExt cx="5976426" cy="4823661"/>
            </a:xfrm>
            <a:solidFill>
              <a:srgbClr val="7F0000"/>
            </a:solidFill>
          </p:grpSpPr>
          <p:sp>
            <p:nvSpPr>
              <p:cNvPr id="26" name="Rectangle 25">
                <a:extLst>
                  <a:ext uri="{FF2B5EF4-FFF2-40B4-BE49-F238E27FC236}">
                    <a16:creationId xmlns:a16="http://schemas.microsoft.com/office/drawing/2014/main" id="{ACA2EBA4-D0C1-4A9A-9D42-2C77FC517AC2}"/>
                  </a:ext>
                </a:extLst>
              </p:cNvPr>
              <p:cNvSpPr/>
              <p:nvPr/>
            </p:nvSpPr>
            <p:spPr>
              <a:xfrm>
                <a:off x="6232984" y="1279717"/>
                <a:ext cx="5976426" cy="4595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228B572-79A5-4E39-8C22-CFDD17264938}"/>
                  </a:ext>
                </a:extLst>
              </p:cNvPr>
              <p:cNvGrpSpPr/>
              <p:nvPr/>
            </p:nvGrpSpPr>
            <p:grpSpPr>
              <a:xfrm>
                <a:off x="7232312" y="1051395"/>
                <a:ext cx="4049106" cy="4724570"/>
                <a:chOff x="7028626" y="938848"/>
                <a:chExt cx="4049106" cy="4724570"/>
              </a:xfrm>
              <a:grpFill/>
            </p:grpSpPr>
            <p:sp>
              <p:nvSpPr>
                <p:cNvPr id="17" name="Title 3">
                  <a:extLst>
                    <a:ext uri="{FF2B5EF4-FFF2-40B4-BE49-F238E27FC236}">
                      <a16:creationId xmlns:a16="http://schemas.microsoft.com/office/drawing/2014/main" id="{B99215E7-6C93-4681-996D-05EEE1C19FB5}"/>
                    </a:ext>
                  </a:extLst>
                </p:cNvPr>
                <p:cNvSpPr txBox="1">
                  <a:spLocks/>
                </p:cNvSpPr>
                <p:nvPr/>
              </p:nvSpPr>
              <p:spPr>
                <a:xfrm>
                  <a:off x="7056188" y="938848"/>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Century Gothic" panose="020B0502020202020204" pitchFamily="34" charset="0"/>
                    </a:rPr>
                    <a:t>Community Roster</a:t>
                  </a:r>
                </a:p>
              </p:txBody>
            </p:sp>
            <p:sp>
              <p:nvSpPr>
                <p:cNvPr id="23" name="Title 3">
                  <a:extLst>
                    <a:ext uri="{FF2B5EF4-FFF2-40B4-BE49-F238E27FC236}">
                      <a16:creationId xmlns:a16="http://schemas.microsoft.com/office/drawing/2014/main" id="{55015362-5A26-4A2F-A8A6-8978FDEEB0F6}"/>
                    </a:ext>
                  </a:extLst>
                </p:cNvPr>
                <p:cNvSpPr txBox="1">
                  <a:spLocks/>
                </p:cNvSpPr>
                <p:nvPr/>
              </p:nvSpPr>
              <p:spPr>
                <a:xfrm>
                  <a:off x="7028626" y="5225283"/>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5-Day </a:t>
                  </a:r>
                </a:p>
              </p:txBody>
            </p:sp>
            <p:sp>
              <p:nvSpPr>
                <p:cNvPr id="24" name="Title 3">
                  <a:extLst>
                    <a:ext uri="{FF2B5EF4-FFF2-40B4-BE49-F238E27FC236}">
                      <a16:creationId xmlns:a16="http://schemas.microsoft.com/office/drawing/2014/main" id="{4A2F2873-D566-44D5-8881-707209EA36F7}"/>
                    </a:ext>
                  </a:extLst>
                </p:cNvPr>
                <p:cNvSpPr txBox="1">
                  <a:spLocks/>
                </p:cNvSpPr>
                <p:nvPr/>
              </p:nvSpPr>
              <p:spPr>
                <a:xfrm>
                  <a:off x="9941049" y="5212393"/>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1-Day </a:t>
                  </a:r>
                </a:p>
              </p:txBody>
            </p:sp>
          </p:grpSp>
        </p:grpSp>
        <p:graphicFrame>
          <p:nvGraphicFramePr>
            <p:cNvPr id="10" name="Object 9">
              <a:extLst>
                <a:ext uri="{FF2B5EF4-FFF2-40B4-BE49-F238E27FC236}">
                  <a16:creationId xmlns:a16="http://schemas.microsoft.com/office/drawing/2014/main" id="{5C9E858E-4D7D-4999-1D97-6AA4D00AD88A}"/>
                </a:ext>
              </a:extLst>
            </p:cNvPr>
            <p:cNvGraphicFramePr>
              <a:graphicFrameLocks noChangeAspect="1"/>
            </p:cNvGraphicFramePr>
            <p:nvPr/>
          </p:nvGraphicFramePr>
          <p:xfrm>
            <a:off x="6398770" y="2324826"/>
            <a:ext cx="2686339" cy="3474648"/>
          </p:xfrm>
          <a:graphic>
            <a:graphicData uri="http://schemas.openxmlformats.org/presentationml/2006/ole">
              <mc:AlternateContent xmlns:mc="http://schemas.openxmlformats.org/markup-compatibility/2006">
                <mc:Choice xmlns:v="urn:schemas-microsoft-com:vml" Requires="v">
                  <p:oleObj name="Acrobat Document" r:id="rId7" imgW="4663440" imgH="6034757" progId="Acrobat.Document.2020">
                    <p:embed/>
                  </p:oleObj>
                </mc:Choice>
                <mc:Fallback>
                  <p:oleObj name="Acrobat Document" r:id="rId7" imgW="4663440" imgH="6034757" progId="Acrobat.Document.2020">
                    <p:embed/>
                    <p:pic>
                      <p:nvPicPr>
                        <p:cNvPr id="10" name="Object 9">
                          <a:extLst>
                            <a:ext uri="{FF2B5EF4-FFF2-40B4-BE49-F238E27FC236}">
                              <a16:creationId xmlns:a16="http://schemas.microsoft.com/office/drawing/2014/main" id="{5C9E858E-4D7D-4999-1D97-6AA4D00AD88A}"/>
                            </a:ext>
                          </a:extLst>
                        </p:cNvPr>
                        <p:cNvPicPr/>
                        <p:nvPr/>
                      </p:nvPicPr>
                      <p:blipFill>
                        <a:blip r:embed="rId8"/>
                        <a:stretch>
                          <a:fillRect/>
                        </a:stretch>
                      </p:blipFill>
                      <p:spPr>
                        <a:xfrm>
                          <a:off x="6398770" y="2324826"/>
                          <a:ext cx="2686339" cy="3474648"/>
                        </a:xfrm>
                        <a:prstGeom prst="rect">
                          <a:avLst/>
                        </a:prstGeom>
                        <a:ln>
                          <a:solidFill>
                            <a:srgbClr val="000000"/>
                          </a:solidFill>
                        </a:ln>
                      </p:spPr>
                    </p:pic>
                  </p:oleObj>
                </mc:Fallback>
              </mc:AlternateContent>
            </a:graphicData>
          </a:graphic>
        </p:graphicFrame>
        <p:graphicFrame>
          <p:nvGraphicFramePr>
            <p:cNvPr id="11" name="Object 10">
              <a:extLst>
                <a:ext uri="{FF2B5EF4-FFF2-40B4-BE49-F238E27FC236}">
                  <a16:creationId xmlns:a16="http://schemas.microsoft.com/office/drawing/2014/main" id="{29BC3005-B030-FEC9-E37A-5C8A8EAF8337}"/>
                </a:ext>
              </a:extLst>
            </p:cNvPr>
            <p:cNvGraphicFramePr>
              <a:graphicFrameLocks noChangeAspect="1"/>
            </p:cNvGraphicFramePr>
            <p:nvPr/>
          </p:nvGraphicFramePr>
          <p:xfrm>
            <a:off x="9229389" y="2334677"/>
            <a:ext cx="2649881" cy="3425806"/>
          </p:xfrm>
          <a:graphic>
            <a:graphicData uri="http://schemas.openxmlformats.org/presentationml/2006/ole">
              <mc:AlternateContent xmlns:mc="http://schemas.openxmlformats.org/markup-compatibility/2006">
                <mc:Choice xmlns:v="urn:schemas-microsoft-com:vml" Requires="v">
                  <p:oleObj name="Acrobat Document" r:id="rId9" imgW="4663440" imgH="6034757" progId="Acrobat.Document.2020">
                    <p:embed/>
                  </p:oleObj>
                </mc:Choice>
                <mc:Fallback>
                  <p:oleObj name="Acrobat Document" r:id="rId9" imgW="4663440" imgH="6034757" progId="Acrobat.Document.2020">
                    <p:embed/>
                    <p:pic>
                      <p:nvPicPr>
                        <p:cNvPr id="11" name="Object 10">
                          <a:extLst>
                            <a:ext uri="{FF2B5EF4-FFF2-40B4-BE49-F238E27FC236}">
                              <a16:creationId xmlns:a16="http://schemas.microsoft.com/office/drawing/2014/main" id="{29BC3005-B030-FEC9-E37A-5C8A8EAF8337}"/>
                            </a:ext>
                          </a:extLst>
                        </p:cNvPr>
                        <p:cNvPicPr/>
                        <p:nvPr/>
                      </p:nvPicPr>
                      <p:blipFill>
                        <a:blip r:embed="rId10"/>
                        <a:stretch>
                          <a:fillRect/>
                        </a:stretch>
                      </p:blipFill>
                      <p:spPr>
                        <a:xfrm>
                          <a:off x="9229389" y="2334677"/>
                          <a:ext cx="2649881" cy="3425806"/>
                        </a:xfrm>
                        <a:prstGeom prst="rect">
                          <a:avLst/>
                        </a:prstGeom>
                        <a:ln>
                          <a:solidFill>
                            <a:srgbClr val="000000"/>
                          </a:solidFill>
                        </a:ln>
                      </p:spPr>
                    </p:pic>
                  </p:oleObj>
                </mc:Fallback>
              </mc:AlternateContent>
            </a:graphicData>
          </a:graphic>
        </p:graphicFrame>
      </p:grpSp>
    </p:spTree>
    <p:extLst>
      <p:ext uri="{BB962C8B-B14F-4D97-AF65-F5344CB8AC3E}">
        <p14:creationId xmlns:p14="http://schemas.microsoft.com/office/powerpoint/2010/main" val="17721975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A1E9903A-A257-9137-F11B-03B1A94832EC}"/>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131568" y="347190"/>
            <a:ext cx="9201820" cy="1143000"/>
          </a:xfrm>
        </p:spPr>
        <p:txBody>
          <a:bodyPr>
            <a:normAutofit fontScale="90000"/>
          </a:bodyPr>
          <a:lstStyle/>
          <a:p>
            <a:r>
              <a:rPr lang="en-US" dirty="0">
                <a:solidFill>
                  <a:schemeClr val="tx2">
                    <a:lumMod val="50000"/>
                  </a:schemeClr>
                </a:solidFill>
              </a:rPr>
              <a:t>ASP Supper Grid Sheet</a:t>
            </a:r>
          </a:p>
        </p:txBody>
      </p:sp>
      <p:sp>
        <p:nvSpPr>
          <p:cNvPr id="32" name="Rectangle 31">
            <a:extLst>
              <a:ext uri="{FF2B5EF4-FFF2-40B4-BE49-F238E27FC236}">
                <a16:creationId xmlns:a16="http://schemas.microsoft.com/office/drawing/2014/main" id="{6E1CB8EB-B99E-4647-98EA-48959EA99265}"/>
              </a:ext>
            </a:extLst>
          </p:cNvPr>
          <p:cNvSpPr/>
          <p:nvPr/>
        </p:nvSpPr>
        <p:spPr>
          <a:xfrm>
            <a:off x="6379624" y="1113972"/>
            <a:ext cx="5661706" cy="45864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29AD117F-4F81-4F3A-AAB9-C76223833CC6}"/>
              </a:ext>
            </a:extLst>
          </p:cNvPr>
          <p:cNvSpPr/>
          <p:nvPr/>
        </p:nvSpPr>
        <p:spPr>
          <a:xfrm>
            <a:off x="5812377" y="2705359"/>
            <a:ext cx="5819553" cy="3650230"/>
          </a:xfrm>
          <a:prstGeom prst="rect">
            <a:avLst/>
          </a:prstGeom>
          <a:noFill/>
        </p:spPr>
        <p:txBody>
          <a:bodyPr wrap="square" lIns="91440" tIns="45720" rIns="91440" bIns="45720" anchor="t">
            <a:spAutoFit/>
          </a:bodyPr>
          <a:lstStyle/>
          <a:p>
            <a:pPr marL="342900" marR="0" lvl="0" indent="-342900" algn="l" defTabSz="457200" rtl="0" eaLnBrk="1" fontAlgn="auto" latinLnBrk="0" hangingPunct="1">
              <a:lnSpc>
                <a:spcPct val="80000"/>
              </a:lnSpc>
              <a:spcBef>
                <a:spcPts val="0"/>
              </a:spcBef>
              <a:spcAft>
                <a:spcPts val="4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Only</a:t>
            </a:r>
            <a:r>
              <a:rPr kumimoji="0" lang="en-US" sz="2200" b="0" i="0" u="none" strike="noStrike" kern="1200" cap="none" spc="0" normalizeH="0" noProof="0" dirty="0">
                <a:ln>
                  <a:noFill/>
                </a:ln>
                <a:solidFill>
                  <a:schemeClr val="tx2">
                    <a:lumMod val="50000"/>
                  </a:schemeClr>
                </a:solidFill>
                <a:effectLst/>
                <a:uLnTx/>
                <a:uFillTx/>
                <a:latin typeface="Century Gothic" panose="020B0502020202020204" pitchFamily="34" charset="0"/>
              </a:rPr>
              <a:t> trained</a:t>
            </a:r>
            <a:r>
              <a:rPr lang="en-US" sz="2200" dirty="0">
                <a:solidFill>
                  <a:schemeClr val="tx2">
                    <a:lumMod val="50000"/>
                  </a:schemeClr>
                </a:solidFill>
                <a:latin typeface="Century Gothic" panose="020B0502020202020204" pitchFamily="34" charset="0"/>
              </a:rPr>
              <a:t> staff </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may record meals.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Complete heading, date, and record all programs.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Verify and initial the compliance box daily.</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ea typeface="Calibri"/>
                <a:cs typeface="Calibri"/>
              </a:rPr>
              <a:t>POS staff should focus solely on counting reimbursable meals. </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Mark each meal in numerical order with a slash or x</a:t>
            </a:r>
            <a:r>
              <a:rPr lang="en-US" sz="2200" b="0" i="0" dirty="0">
                <a:solidFill>
                  <a:schemeClr val="tx2">
                    <a:lumMod val="50000"/>
                  </a:schemeClr>
                </a:solidFill>
                <a:effectLst/>
                <a:latin typeface="Century Gothic" panose="020B0502020202020204" pitchFamily="34" charset="0"/>
              </a:rPr>
              <a:t> </a:t>
            </a:r>
            <a:r>
              <a:rPr lang="en-US" sz="2200" b="1" i="0" dirty="0">
                <a:solidFill>
                  <a:srgbClr val="7F0000"/>
                </a:solidFill>
                <a:effectLst/>
                <a:latin typeface="Century Gothic" panose="020B0502020202020204" pitchFamily="34" charset="0"/>
              </a:rPr>
              <a:t>AFTER</a:t>
            </a:r>
            <a:r>
              <a:rPr lang="en-US" sz="2200" b="0" i="0" dirty="0">
                <a:solidFill>
                  <a:schemeClr val="tx2">
                    <a:lumMod val="50000"/>
                  </a:schemeClr>
                </a:solidFill>
                <a:effectLst/>
                <a:latin typeface="Century Gothic" panose="020B0502020202020204" pitchFamily="34" charset="0"/>
              </a:rPr>
              <a:t> a reimbursable meal is served. </a:t>
            </a:r>
            <a:endParaRPr lang="en-US" sz="2200" dirty="0">
              <a:solidFill>
                <a:schemeClr val="tx2">
                  <a:lumMod val="50000"/>
                </a:schemeClr>
              </a:solidFill>
              <a:latin typeface="Century Gothic" panose="020B0502020202020204" pitchFamily="34" charset="0"/>
              <a:ea typeface="Calibri"/>
              <a:cs typeface="Calibri"/>
            </a:endParaRP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Record total meal counts daily.</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Submit to FS Manager daily.</a:t>
            </a:r>
          </a:p>
        </p:txBody>
      </p:sp>
      <p:sp>
        <p:nvSpPr>
          <p:cNvPr id="40" name="TextBox 39">
            <a:extLst>
              <a:ext uri="{FF2B5EF4-FFF2-40B4-BE49-F238E27FC236}">
                <a16:creationId xmlns:a16="http://schemas.microsoft.com/office/drawing/2014/main" id="{6C8CA4EA-14A6-4FB2-AA19-DFFDA1CDD15E}"/>
              </a:ext>
            </a:extLst>
          </p:cNvPr>
          <p:cNvSpPr txBox="1"/>
          <p:nvPr/>
        </p:nvSpPr>
        <p:spPr>
          <a:xfrm>
            <a:off x="5524817" y="1758669"/>
            <a:ext cx="6082414" cy="1084399"/>
          </a:xfrm>
          <a:prstGeom prst="rect">
            <a:avLst/>
          </a:prstGeom>
          <a:noFill/>
        </p:spPr>
        <p:txBody>
          <a:bodyPr wrap="square">
            <a:spAutoFit/>
          </a:bodyPr>
          <a:lstStyle/>
          <a:p>
            <a:pPr marL="0" marR="0" lvl="0" indent="0" algn="l" defTabSz="457200" rtl="0" eaLnBrk="1" fontAlgn="auto" latinLnBrk="0" hangingPunct="1">
              <a:lnSpc>
                <a:spcPct val="80000"/>
              </a:lnSpc>
              <a:spcBef>
                <a:spcPts val="0"/>
              </a:spcBef>
              <a:spcAft>
                <a:spcPts val="800"/>
              </a:spcAft>
              <a:buClrTx/>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These forms record reimbursable meals distributed to the </a:t>
            </a:r>
            <a:r>
              <a:rPr kumimoji="0" lang="en-US" sz="2200" b="1" i="0" u="none" strike="noStrike" kern="1200" cap="none" spc="0" normalizeH="0" baseline="0" noProof="0" dirty="0">
                <a:ln>
                  <a:noFill/>
                </a:ln>
                <a:solidFill>
                  <a:srgbClr val="7F0000"/>
                </a:solidFill>
                <a:effectLst/>
                <a:uLnTx/>
                <a:uFillTx/>
                <a:latin typeface="Century Gothic" panose="020B0502020202020204" pitchFamily="34" charset="0"/>
              </a:rPr>
              <a:t>afterschool program students only.</a:t>
            </a:r>
          </a:p>
          <a:p>
            <a:pPr marL="568325" marR="0" lvl="0" indent="-331788" algn="l" defTabSz="4572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lowchart: Connector 5">
            <a:extLst>
              <a:ext uri="{FF2B5EF4-FFF2-40B4-BE49-F238E27FC236}">
                <a16:creationId xmlns:a16="http://schemas.microsoft.com/office/drawing/2014/main" id="{4B3E2A3B-4316-6F47-8A68-8642BD75A485}"/>
              </a:ext>
            </a:extLst>
          </p:cNvPr>
          <p:cNvSpPr/>
          <p:nvPr/>
        </p:nvSpPr>
        <p:spPr>
          <a:xfrm>
            <a:off x="-888782" y="145471"/>
            <a:ext cx="6302920" cy="615598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646692" y="3840858"/>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FF"/>
                </a:solidFill>
                <a:latin typeface="Century Gothic" panose="020B0502020202020204" pitchFamily="34" charset="0"/>
              </a:rPr>
              <a:t>5-Day</a:t>
            </a:r>
            <a:r>
              <a:rPr lang="en-US" sz="2400" dirty="0">
                <a:solidFill>
                  <a:srgbClr val="000000"/>
                </a:solidFill>
                <a:latin typeface="Century Gothic" panose="020B0502020202020204" pitchFamily="34" charset="0"/>
              </a:rPr>
              <a:t>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2895301" y="5378693"/>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FF"/>
                </a:solidFill>
                <a:latin typeface="Century Gothic" panose="020B0502020202020204" pitchFamily="34" charset="0"/>
              </a:rPr>
              <a:t>1-Day </a:t>
            </a:r>
          </a:p>
        </p:txBody>
      </p:sp>
      <p:sp>
        <p:nvSpPr>
          <p:cNvPr id="7" name="Flowchart: Connector 6">
            <a:extLst>
              <a:ext uri="{FF2B5EF4-FFF2-40B4-BE49-F238E27FC236}">
                <a16:creationId xmlns:a16="http://schemas.microsoft.com/office/drawing/2014/main" id="{9EE48964-6779-EF68-17C6-2A5C0F29AA49}"/>
              </a:ext>
            </a:extLst>
          </p:cNvPr>
          <p:cNvSpPr/>
          <p:nvPr/>
        </p:nvSpPr>
        <p:spPr>
          <a:xfrm>
            <a:off x="150670" y="538973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0D86D6F-C48E-8642-9467-8354A35E9785}"/>
              </a:ext>
            </a:extLst>
          </p:cNvPr>
          <p:cNvSpPr/>
          <p:nvPr/>
        </p:nvSpPr>
        <p:spPr>
          <a:xfrm>
            <a:off x="1032291" y="6486955"/>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math chart with numbers&#10;&#10;Description automatically generated with medium confidence">
            <a:extLst>
              <a:ext uri="{FF2B5EF4-FFF2-40B4-BE49-F238E27FC236}">
                <a16:creationId xmlns:a16="http://schemas.microsoft.com/office/drawing/2014/main" id="{E7C80E1A-117E-44EB-7017-654701FC9E01}"/>
              </a:ext>
            </a:extLst>
          </p:cNvPr>
          <p:cNvPicPr>
            <a:picLocks noChangeAspect="1"/>
          </p:cNvPicPr>
          <p:nvPr/>
        </p:nvPicPr>
        <p:blipFill>
          <a:blip r:embed="rId3"/>
          <a:stretch>
            <a:fillRect/>
          </a:stretch>
        </p:blipFill>
        <p:spPr>
          <a:xfrm>
            <a:off x="2350622" y="2607266"/>
            <a:ext cx="2113651" cy="2733110"/>
          </a:xfrm>
          <a:prstGeom prst="rect">
            <a:avLst/>
          </a:prstGeom>
        </p:spPr>
      </p:pic>
      <p:pic>
        <p:nvPicPr>
          <p:cNvPr id="10" name="Picture 9" descr="A group of tables with numbers">
            <a:extLst>
              <a:ext uri="{FF2B5EF4-FFF2-40B4-BE49-F238E27FC236}">
                <a16:creationId xmlns:a16="http://schemas.microsoft.com/office/drawing/2014/main" id="{951B145C-3FDA-4978-F44E-B0C3E4FF5305}"/>
              </a:ext>
            </a:extLst>
          </p:cNvPr>
          <p:cNvPicPr>
            <a:picLocks noChangeAspect="1"/>
          </p:cNvPicPr>
          <p:nvPr/>
        </p:nvPicPr>
        <p:blipFill>
          <a:blip r:embed="rId4"/>
          <a:stretch>
            <a:fillRect/>
          </a:stretch>
        </p:blipFill>
        <p:spPr>
          <a:xfrm>
            <a:off x="179882" y="1113973"/>
            <a:ext cx="2108837" cy="2726886"/>
          </a:xfrm>
          <a:prstGeom prst="rect">
            <a:avLst/>
          </a:prstGeom>
        </p:spPr>
      </p:pic>
    </p:spTree>
    <p:extLst>
      <p:ext uri="{BB962C8B-B14F-4D97-AF65-F5344CB8AC3E}">
        <p14:creationId xmlns:p14="http://schemas.microsoft.com/office/powerpoint/2010/main" val="34100699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EA4463D0-130F-87F1-345D-FD9CC3FD8E3F}"/>
              </a:ext>
            </a:extLst>
          </p:cNvPr>
          <p:cNvSpPr/>
          <p:nvPr/>
        </p:nvSpPr>
        <p:spPr>
          <a:xfrm>
            <a:off x="-2650496" y="-1381733"/>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CDA7093C-43EB-76E8-BB2D-2F4ECD605082}"/>
              </a:ext>
            </a:extLst>
          </p:cNvPr>
          <p:cNvSpPr/>
          <p:nvPr/>
        </p:nvSpPr>
        <p:spPr>
          <a:xfrm>
            <a:off x="6145368" y="-146299"/>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0" y="35577"/>
            <a:ext cx="5884278" cy="1143000"/>
          </a:xfrm>
        </p:spPr>
        <p:txBody>
          <a:bodyPr>
            <a:noAutofit/>
          </a:bodyPr>
          <a:lstStyle/>
          <a:p>
            <a:r>
              <a:rPr lang="en-US" dirty="0">
                <a:solidFill>
                  <a:schemeClr val="tx2">
                    <a:lumMod val="50000"/>
                  </a:schemeClr>
                </a:solidFill>
              </a:rPr>
              <a:t>Community Roster</a:t>
            </a:r>
          </a:p>
        </p:txBody>
      </p:sp>
      <p:sp>
        <p:nvSpPr>
          <p:cNvPr id="29" name="Rectangle 28">
            <a:extLst>
              <a:ext uri="{FF2B5EF4-FFF2-40B4-BE49-F238E27FC236}">
                <a16:creationId xmlns:a16="http://schemas.microsoft.com/office/drawing/2014/main" id="{5D861277-1668-4BE8-ABC2-F90136BFA7D0}"/>
              </a:ext>
            </a:extLst>
          </p:cNvPr>
          <p:cNvSpPr/>
          <p:nvPr/>
        </p:nvSpPr>
        <p:spPr>
          <a:xfrm>
            <a:off x="432464" y="1237386"/>
            <a:ext cx="5947878" cy="5780044"/>
          </a:xfrm>
          <a:prstGeom prst="rect">
            <a:avLst/>
          </a:prstGeom>
        </p:spPr>
        <p:txBody>
          <a:bodyPr wrap="square">
            <a:spAutoFit/>
          </a:bodyPr>
          <a:lstStyle/>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This form records the attendance and reimbursable meals received by</a:t>
            </a:r>
            <a:r>
              <a:rPr kumimoji="0" lang="en-US" sz="2200" b="0" i="0" u="none" strike="noStrike" kern="1200" cap="none" spc="0" normalizeH="0" noProof="0" dirty="0">
                <a:ln>
                  <a:noFill/>
                </a:ln>
                <a:solidFill>
                  <a:schemeClr val="tx2">
                    <a:lumMod val="50000"/>
                  </a:schemeClr>
                </a:solidFill>
                <a:effectLst/>
                <a:uLnTx/>
                <a:uFillTx/>
                <a:latin typeface="Century Gothic" panose="020B0502020202020204" pitchFamily="34" charset="0"/>
              </a:rPr>
              <a:t> c</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ommunity participants.</a:t>
            </a:r>
          </a:p>
          <a:p>
            <a:pPr marL="457200" lvl="3" indent="-342900">
              <a:lnSpc>
                <a:spcPct val="90000"/>
              </a:lnSpc>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Ensure first &amp; last names are written legibly.</a:t>
            </a:r>
          </a:p>
          <a:p>
            <a:pPr marL="457200" lvl="3" indent="-342900">
              <a:lnSpc>
                <a:spcPct val="90000"/>
              </a:lnSpc>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FS or ASP Staff ensures a reimbursable meal is selected before names are recorded</a:t>
            </a:r>
          </a:p>
          <a:p>
            <a:pPr marL="457200" lvl="3" indent="-342900">
              <a:lnSpc>
                <a:spcPct val="90000"/>
              </a:lnSpc>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Young children may be assisted with writing their names.</a:t>
            </a:r>
          </a:p>
          <a:p>
            <a:pPr marL="457200" lvl="3" indent="-342900">
              <a:lnSpc>
                <a:spcPct val="90000"/>
              </a:lnSpc>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A Roster is required at all service locations.</a:t>
            </a:r>
          </a:p>
          <a:p>
            <a:pPr marL="457200" lvl="3" indent="-342900">
              <a:lnSpc>
                <a:spcPct val="90000"/>
              </a:lnSpc>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ea typeface="Calibri"/>
                <a:cs typeface="Calibri"/>
              </a:rPr>
              <a:t>To ensure accuracy in meal  accounting, the POS staff should focus solely on counting reimbursable meals </a:t>
            </a:r>
            <a:endParaRPr lang="en-US" sz="2200" dirty="0">
              <a:solidFill>
                <a:schemeClr val="tx2">
                  <a:lumMod val="50000"/>
                </a:schemeClr>
              </a:solidFill>
              <a:latin typeface="Century Gothic" panose="020B0502020202020204" pitchFamily="34" charset="0"/>
            </a:endParaRPr>
          </a:p>
          <a:p>
            <a:pPr marL="457200" lvl="3" indent="-342900">
              <a:lnSpc>
                <a:spcPct val="90000"/>
              </a:lnSpc>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Submit to FS Manager daily. </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FA1AF4F-0A93-EB8C-9AEE-29C6C77955F7}"/>
              </a:ext>
            </a:extLst>
          </p:cNvPr>
          <p:cNvPicPr>
            <a:picLocks noChangeAspect="1"/>
          </p:cNvPicPr>
          <p:nvPr/>
        </p:nvPicPr>
        <p:blipFill rotWithShape="1">
          <a:blip r:embed="rId3"/>
          <a:srcRect b="69587"/>
          <a:stretch/>
        </p:blipFill>
        <p:spPr>
          <a:xfrm>
            <a:off x="6510887" y="1862488"/>
            <a:ext cx="5582359" cy="2264920"/>
          </a:xfrm>
          <a:prstGeom prst="rect">
            <a:avLst/>
          </a:prstGeom>
        </p:spPr>
      </p:pic>
      <p:sp>
        <p:nvSpPr>
          <p:cNvPr id="61" name="TextBox 60">
            <a:extLst>
              <a:ext uri="{FF2B5EF4-FFF2-40B4-BE49-F238E27FC236}">
                <a16:creationId xmlns:a16="http://schemas.microsoft.com/office/drawing/2014/main" id="{5BD6DC9E-6567-4ADC-A880-D5701FD0463D}"/>
              </a:ext>
            </a:extLst>
          </p:cNvPr>
          <p:cNvSpPr txBox="1"/>
          <p:nvPr/>
        </p:nvSpPr>
        <p:spPr>
          <a:xfrm>
            <a:off x="6954187" y="30768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mbria Math" panose="02040503050406030204" pitchFamily="18" charset="0"/>
                <a:ea typeface="Cambria Math" panose="02040503050406030204" pitchFamily="18" charset="0"/>
              </a:rPr>
              <a:t>Hannah Bankole</a:t>
            </a:r>
          </a:p>
        </p:txBody>
      </p:sp>
      <p:sp>
        <p:nvSpPr>
          <p:cNvPr id="60" name="TextBox 59">
            <a:extLst>
              <a:ext uri="{FF2B5EF4-FFF2-40B4-BE49-F238E27FC236}">
                <a16:creationId xmlns:a16="http://schemas.microsoft.com/office/drawing/2014/main" id="{072E9753-C78C-42EB-982F-C2F8A4D8A06B}"/>
              </a:ext>
            </a:extLst>
          </p:cNvPr>
          <p:cNvSpPr txBox="1"/>
          <p:nvPr/>
        </p:nvSpPr>
        <p:spPr>
          <a:xfrm>
            <a:off x="6954287" y="28812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Nicole Waterford</a:t>
            </a:r>
          </a:p>
        </p:txBody>
      </p:sp>
      <p:sp>
        <p:nvSpPr>
          <p:cNvPr id="62" name="TextBox 61">
            <a:extLst>
              <a:ext uri="{FF2B5EF4-FFF2-40B4-BE49-F238E27FC236}">
                <a16:creationId xmlns:a16="http://schemas.microsoft.com/office/drawing/2014/main" id="{462BE3DD-ACCC-4909-971A-07DACDBBB583}"/>
              </a:ext>
            </a:extLst>
          </p:cNvPr>
          <p:cNvSpPr txBox="1"/>
          <p:nvPr/>
        </p:nvSpPr>
        <p:spPr>
          <a:xfrm>
            <a:off x="11129329" y="1834821"/>
            <a:ext cx="62578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bri"/>
                <a:ea typeface="+mn-ea"/>
                <a:cs typeface="+mn-cs"/>
              </a:rPr>
              <a:t>1    2</a:t>
            </a:r>
          </a:p>
        </p:txBody>
      </p:sp>
      <p:sp>
        <p:nvSpPr>
          <p:cNvPr id="5" name="Flowchart: Connector 4">
            <a:extLst>
              <a:ext uri="{FF2B5EF4-FFF2-40B4-BE49-F238E27FC236}">
                <a16:creationId xmlns:a16="http://schemas.microsoft.com/office/drawing/2014/main" id="{6291F1D0-9008-0309-C596-D68FE701CDD9}"/>
              </a:ext>
            </a:extLst>
          </p:cNvPr>
          <p:cNvSpPr/>
          <p:nvPr/>
        </p:nvSpPr>
        <p:spPr>
          <a:xfrm>
            <a:off x="11129329" y="515093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D5AC4C88-3D2A-68F2-DD09-9B3498678E03}"/>
              </a:ext>
            </a:extLst>
          </p:cNvPr>
          <p:cNvSpPr/>
          <p:nvPr/>
        </p:nvSpPr>
        <p:spPr>
          <a:xfrm>
            <a:off x="10836252" y="6163813"/>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3732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left)">
                                      <p:cBhvr>
                                        <p:cTn id="1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0" grpId="0"/>
      <p:bldP spid="6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9F063699-1885-FDE7-0358-769692EF48DF}"/>
              </a:ext>
            </a:extLst>
          </p:cNvPr>
          <p:cNvSpPr/>
          <p:nvPr/>
        </p:nvSpPr>
        <p:spPr>
          <a:xfrm>
            <a:off x="4882930" y="-1229479"/>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931878" y="373291"/>
            <a:ext cx="5236888" cy="1143000"/>
          </a:xfrm>
        </p:spPr>
        <p:txBody>
          <a:bodyPr>
            <a:noAutofit/>
          </a:bodyPr>
          <a:lstStyle/>
          <a:p>
            <a:r>
              <a:rPr lang="en-US" sz="6600" dirty="0">
                <a:solidFill>
                  <a:schemeClr val="tx2">
                    <a:lumMod val="50000"/>
                  </a:schemeClr>
                </a:solidFill>
              </a:rPr>
              <a:t>Community Roster Required at ASP Service</a:t>
            </a:r>
          </a:p>
        </p:txBody>
      </p:sp>
      <p:sp>
        <p:nvSpPr>
          <p:cNvPr id="29" name="Rectangle 28">
            <a:extLst>
              <a:ext uri="{FF2B5EF4-FFF2-40B4-BE49-F238E27FC236}">
                <a16:creationId xmlns:a16="http://schemas.microsoft.com/office/drawing/2014/main" id="{5D861277-1668-4BE8-ABC2-F90136BFA7D0}"/>
              </a:ext>
            </a:extLst>
          </p:cNvPr>
          <p:cNvSpPr/>
          <p:nvPr/>
        </p:nvSpPr>
        <p:spPr>
          <a:xfrm>
            <a:off x="5591718" y="1943147"/>
            <a:ext cx="6027753" cy="1785104"/>
          </a:xfrm>
          <a:prstGeom prst="rect">
            <a:avLst/>
          </a:prstGeom>
        </p:spPr>
        <p:txBody>
          <a:bodyPr wrap="square">
            <a:spAutoFit/>
          </a:bodyPr>
          <a:lstStyle/>
          <a:p>
            <a:pPr marL="0" lvl="2">
              <a:lnSpc>
                <a:spcPct val="90000"/>
              </a:lnSpc>
              <a:spcBef>
                <a:spcPct val="20000"/>
              </a:spcBef>
              <a:buClr>
                <a:srgbClr val="000000"/>
              </a:buClr>
              <a:defRPr/>
            </a:pPr>
            <a:r>
              <a:rPr lang="en-US" sz="2200" dirty="0">
                <a:solidFill>
                  <a:schemeClr val="tx2">
                    <a:lumMod val="50000"/>
                  </a:schemeClr>
                </a:solidFill>
                <a:latin typeface="Century Gothic" panose="020B0502020202020204" pitchFamily="34" charset="0"/>
              </a:rPr>
              <a:t>ASP staff distributes supper meals to program and community participants. </a:t>
            </a:r>
          </a:p>
          <a:p>
            <a:pPr marL="0" lvl="2">
              <a:lnSpc>
                <a:spcPct val="90000"/>
              </a:lnSpc>
              <a:spcBef>
                <a:spcPct val="20000"/>
              </a:spcBef>
              <a:buClr>
                <a:srgbClr val="000000"/>
              </a:buClr>
              <a:defRPr/>
            </a:pPr>
            <a:r>
              <a:rPr lang="en-US" sz="2200" dirty="0">
                <a:solidFill>
                  <a:schemeClr val="tx2">
                    <a:lumMod val="50000"/>
                  </a:schemeClr>
                </a:solidFill>
                <a:latin typeface="Century Gothic" panose="020B0502020202020204" pitchFamily="34" charset="0"/>
              </a:rPr>
              <a:t>However, some ASP Services do not have any community participants.</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75" name="Rectangle 74">
            <a:extLst>
              <a:ext uri="{FF2B5EF4-FFF2-40B4-BE49-F238E27FC236}">
                <a16:creationId xmlns:a16="http://schemas.microsoft.com/office/drawing/2014/main" id="{5518FE5A-98B2-410A-8AA7-303F0DA8D44D}"/>
              </a:ext>
            </a:extLst>
          </p:cNvPr>
          <p:cNvSpPr/>
          <p:nvPr/>
        </p:nvSpPr>
        <p:spPr>
          <a:xfrm>
            <a:off x="5591718" y="3429000"/>
            <a:ext cx="5767457" cy="708527"/>
          </a:xfrm>
          <a:prstGeom prst="rect">
            <a:avLst/>
          </a:prstGeom>
          <a:solidFill>
            <a:srgbClr val="FFAE0D"/>
          </a:solidFill>
        </p:spPr>
        <p:txBody>
          <a:bodyPr wrap="square" anchor="b">
            <a:spAutoFit/>
          </a:bodyPr>
          <a:lstStyle/>
          <a:p>
            <a:pPr marL="0" marR="0" lvl="1" indent="-2206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rPr>
              <a:t>Is the Community Roster required if </a:t>
            </a:r>
          </a:p>
          <a:p>
            <a:pPr marL="0" marR="0" lvl="1" indent="-2206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rPr>
              <a:t>there are no community participants?</a:t>
            </a:r>
          </a:p>
        </p:txBody>
      </p:sp>
      <p:grpSp>
        <p:nvGrpSpPr>
          <p:cNvPr id="71" name="Group 70">
            <a:extLst>
              <a:ext uri="{FF2B5EF4-FFF2-40B4-BE49-F238E27FC236}">
                <a16:creationId xmlns:a16="http://schemas.microsoft.com/office/drawing/2014/main" id="{E20C69EC-0EFB-4CAB-96EE-32F3885D3BC9}"/>
              </a:ext>
            </a:extLst>
          </p:cNvPr>
          <p:cNvGrpSpPr/>
          <p:nvPr/>
        </p:nvGrpSpPr>
        <p:grpSpPr>
          <a:xfrm>
            <a:off x="5497974" y="4054651"/>
            <a:ext cx="6027753" cy="3175888"/>
            <a:chOff x="95520" y="4372646"/>
            <a:chExt cx="4407867" cy="3175888"/>
          </a:xfrm>
        </p:grpSpPr>
        <p:sp>
          <p:nvSpPr>
            <p:cNvPr id="72" name="Rectangle 71">
              <a:extLst>
                <a:ext uri="{FF2B5EF4-FFF2-40B4-BE49-F238E27FC236}">
                  <a16:creationId xmlns:a16="http://schemas.microsoft.com/office/drawing/2014/main" id="{AC142360-188D-427C-ACD0-965A6E0CA793}"/>
                </a:ext>
              </a:extLst>
            </p:cNvPr>
            <p:cNvSpPr/>
            <p:nvPr/>
          </p:nvSpPr>
          <p:spPr>
            <a:xfrm>
              <a:off x="323045" y="4372646"/>
              <a:ext cx="3713855" cy="19805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entury Gothic" panose="020B0502020202020204" pitchFamily="34" charset="0"/>
              </a:endParaRPr>
            </a:p>
          </p:txBody>
        </p:sp>
        <p:sp>
          <p:nvSpPr>
            <p:cNvPr id="73" name="Rectangle 72">
              <a:extLst>
                <a:ext uri="{FF2B5EF4-FFF2-40B4-BE49-F238E27FC236}">
                  <a16:creationId xmlns:a16="http://schemas.microsoft.com/office/drawing/2014/main" id="{5F742981-7CF0-4D1B-8060-C726928BDE72}"/>
                </a:ext>
              </a:extLst>
            </p:cNvPr>
            <p:cNvSpPr/>
            <p:nvPr/>
          </p:nvSpPr>
          <p:spPr>
            <a:xfrm>
              <a:off x="1347733" y="4583543"/>
              <a:ext cx="1715086" cy="496161"/>
            </a:xfrm>
            <a:prstGeom prst="rect">
              <a:avLst/>
            </a:prstGeom>
          </p:spPr>
          <p:txBody>
            <a:bodyPr wrap="square">
              <a:spAutoFit/>
            </a:bodyPr>
            <a:lstStyle/>
            <a:p>
              <a:pPr marL="0" marR="0" lvl="0" indent="-6778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3200" b="1" i="0" u="none" strike="noStrike" kern="1200" cap="none" spc="0" normalizeH="0" baseline="0" noProof="0" dirty="0">
                  <a:ln>
                    <a:noFill/>
                  </a:ln>
                  <a:solidFill>
                    <a:srgbClr val="7F0000"/>
                  </a:solidFill>
                  <a:effectLst/>
                  <a:uLnTx/>
                  <a:uFillTx/>
                  <a:latin typeface="Century Gothic" panose="020B0502020202020204" pitchFamily="34" charset="0"/>
                </a:rPr>
                <a:t>Yes!</a:t>
              </a:r>
            </a:p>
          </p:txBody>
        </p:sp>
        <p:sp>
          <p:nvSpPr>
            <p:cNvPr id="74" name="Rectangle 73">
              <a:extLst>
                <a:ext uri="{FF2B5EF4-FFF2-40B4-BE49-F238E27FC236}">
                  <a16:creationId xmlns:a16="http://schemas.microsoft.com/office/drawing/2014/main" id="{FB7E42C0-C1AD-4224-BA02-FC912688F05A}"/>
                </a:ext>
              </a:extLst>
            </p:cNvPr>
            <p:cNvSpPr/>
            <p:nvPr/>
          </p:nvSpPr>
          <p:spPr>
            <a:xfrm>
              <a:off x="95520" y="5108892"/>
              <a:ext cx="4407867" cy="2439642"/>
            </a:xfrm>
            <a:prstGeom prst="rect">
              <a:avLst/>
            </a:prstGeom>
          </p:spPr>
          <p:txBody>
            <a:bodyPr wrap="square">
              <a:spAutoFit/>
            </a:bodyPr>
            <a:lstStyle/>
            <a:p>
              <a:pPr marL="579437" marR="0" lvl="2" indent="-342900" algn="l" defTabSz="457200" rtl="0" eaLnBrk="1" fontAlgn="auto" latinLnBrk="0" hangingPunct="1">
                <a:lnSpc>
                  <a:spcPct val="80000"/>
                </a:lnSpc>
                <a:spcBef>
                  <a:spcPct val="20000"/>
                </a:spcBef>
                <a:spcAft>
                  <a:spcPts val="800"/>
                </a:spcAft>
                <a:buClr>
                  <a:schemeClr val="tx2">
                    <a:lumMod val="50000"/>
                  </a:schemeClr>
                </a:buClr>
                <a:buSzTx/>
                <a:buFont typeface="Wingdings" panose="05000000000000000000" pitchFamily="2" charset="2"/>
                <a:buChar char="Ø"/>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Confirm that the count is zero and file the blank form.</a:t>
              </a:r>
            </a:p>
            <a:p>
              <a:pPr marL="1036637" lvl="3" indent="-342900">
                <a:lnSpc>
                  <a:spcPct val="80000"/>
                </a:lnSpc>
                <a:spcBef>
                  <a:spcPct val="20000"/>
                </a:spcBef>
                <a:spcAft>
                  <a:spcPts val="800"/>
                </a:spcAft>
                <a:buClr>
                  <a:schemeClr val="tx2">
                    <a:lumMod val="50000"/>
                  </a:schemeClr>
                </a:buClr>
                <a:buFont typeface="Wingdings" panose="05000000000000000000" pitchFamily="2" charset="2"/>
                <a:buChar char="Ø"/>
                <a:defRPr/>
              </a:pPr>
              <a:r>
                <a:rPr kumimoji="0" lang="en-US" sz="22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Include the school name and date</a:t>
              </a:r>
              <a:endParaRPr lang="en-US" sz="2200" dirty="0">
                <a:solidFill>
                  <a:schemeClr val="tx2">
                    <a:lumMod val="50000"/>
                  </a:schemeClr>
                </a:solidFill>
                <a:latin typeface="Century Gothic" panose="020B0502020202020204" pitchFamily="34" charset="0"/>
              </a:endParaRPr>
            </a:p>
            <a:p>
              <a:pPr marL="1036637" lvl="3" indent="-342900">
                <a:lnSpc>
                  <a:spcPct val="80000"/>
                </a:lnSpc>
                <a:spcBef>
                  <a:spcPct val="20000"/>
                </a:spcBef>
                <a:spcAft>
                  <a:spcPts val="800"/>
                </a:spcAft>
                <a:buClr>
                  <a:schemeClr val="tx2">
                    <a:lumMod val="50000"/>
                  </a:schemeClr>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Submit to the Food Services Manager daily.</a:t>
              </a:r>
            </a:p>
            <a:p>
              <a:pPr marL="693737" marR="0" lvl="2" indent="-457200" algn="l" defTabSz="457200" rtl="0" eaLnBrk="1" fontAlgn="auto" latinLnBrk="0" hangingPunct="1">
                <a:lnSpc>
                  <a:spcPct val="70000"/>
                </a:lnSpc>
                <a:spcBef>
                  <a:spcPct val="20000"/>
                </a:spcBef>
                <a:spcAft>
                  <a:spcPts val="0"/>
                </a:spcAft>
                <a:buClr>
                  <a:srgbClr val="FFCC66"/>
                </a:buClr>
                <a:buSzTx/>
                <a:buFont typeface="Wingdings" panose="05000000000000000000" pitchFamily="2" charset="2"/>
                <a:buChar char="Ø"/>
                <a:tabLst/>
                <a:defRPr/>
              </a:pPr>
              <a:endPar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grpSp>
      <p:sp>
        <p:nvSpPr>
          <p:cNvPr id="3" name="Flowchart: Connector 2">
            <a:extLst>
              <a:ext uri="{FF2B5EF4-FFF2-40B4-BE49-F238E27FC236}">
                <a16:creationId xmlns:a16="http://schemas.microsoft.com/office/drawing/2014/main" id="{5AD051E9-4668-89C8-C5D2-C91BAA0C94BF}"/>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TextBox 117">
            <a:extLst>
              <a:ext uri="{FF2B5EF4-FFF2-40B4-BE49-F238E27FC236}">
                <a16:creationId xmlns:a16="http://schemas.microsoft.com/office/drawing/2014/main" id="{9384ECAC-AC33-4403-AD04-788113C10A18}"/>
              </a:ext>
            </a:extLst>
          </p:cNvPr>
          <p:cNvSpPr txBox="1"/>
          <p:nvPr/>
        </p:nvSpPr>
        <p:spPr>
          <a:xfrm>
            <a:off x="3753284" y="3745541"/>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0</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01640AB-B6FB-EFFF-27F5-D4B7EB453BEB}"/>
              </a:ext>
            </a:extLst>
          </p:cNvPr>
          <p:cNvPicPr>
            <a:picLocks noChangeAspect="1"/>
          </p:cNvPicPr>
          <p:nvPr/>
        </p:nvPicPr>
        <p:blipFill rotWithShape="1">
          <a:blip r:embed="rId3"/>
          <a:srcRect l="-369" r="369" b="38112"/>
          <a:stretch/>
        </p:blipFill>
        <p:spPr>
          <a:xfrm>
            <a:off x="112187" y="1516291"/>
            <a:ext cx="4605219" cy="3703316"/>
          </a:xfrm>
          <a:prstGeom prst="rect">
            <a:avLst/>
          </a:prstGeom>
        </p:spPr>
      </p:pic>
      <p:sp>
        <p:nvSpPr>
          <p:cNvPr id="58" name="TextBox 57">
            <a:extLst>
              <a:ext uri="{FF2B5EF4-FFF2-40B4-BE49-F238E27FC236}">
                <a16:creationId xmlns:a16="http://schemas.microsoft.com/office/drawing/2014/main" id="{7E4C0969-0955-4FB6-BA69-97C3B29B1F87}"/>
              </a:ext>
            </a:extLst>
          </p:cNvPr>
          <p:cNvSpPr txBox="1"/>
          <p:nvPr/>
        </p:nvSpPr>
        <p:spPr>
          <a:xfrm>
            <a:off x="662465" y="1875315"/>
            <a:ext cx="16661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70C0"/>
                </a:solidFill>
                <a:effectLst/>
                <a:uLnTx/>
                <a:uFillTx/>
                <a:latin typeface="Calibri"/>
                <a:ea typeface="+mn-ea"/>
                <a:cs typeface="+mn-cs"/>
              </a:rPr>
              <a:t>Happy El</a:t>
            </a:r>
          </a:p>
        </p:txBody>
      </p:sp>
      <p:sp>
        <p:nvSpPr>
          <p:cNvPr id="59" name="TextBox 58">
            <a:extLst>
              <a:ext uri="{FF2B5EF4-FFF2-40B4-BE49-F238E27FC236}">
                <a16:creationId xmlns:a16="http://schemas.microsoft.com/office/drawing/2014/main" id="{454933C1-52CE-4E4F-87B2-B1E4266B814F}"/>
              </a:ext>
            </a:extLst>
          </p:cNvPr>
          <p:cNvSpPr txBox="1"/>
          <p:nvPr/>
        </p:nvSpPr>
        <p:spPr>
          <a:xfrm>
            <a:off x="777216" y="2173628"/>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10/2/2023</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4" name="TextBox 123">
            <a:extLst>
              <a:ext uri="{FF2B5EF4-FFF2-40B4-BE49-F238E27FC236}">
                <a16:creationId xmlns:a16="http://schemas.microsoft.com/office/drawing/2014/main" id="{0596D018-556A-4E7E-BEF4-736F23F28C8E}"/>
              </a:ext>
            </a:extLst>
          </p:cNvPr>
          <p:cNvSpPr txBox="1"/>
          <p:nvPr/>
        </p:nvSpPr>
        <p:spPr>
          <a:xfrm>
            <a:off x="3740216" y="2158007"/>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0</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3" name="TextBox 122">
            <a:extLst>
              <a:ext uri="{FF2B5EF4-FFF2-40B4-BE49-F238E27FC236}">
                <a16:creationId xmlns:a16="http://schemas.microsoft.com/office/drawing/2014/main" id="{440FAE24-07B4-402A-993E-9C694E2D69DE}"/>
              </a:ext>
            </a:extLst>
          </p:cNvPr>
          <p:cNvSpPr txBox="1"/>
          <p:nvPr/>
        </p:nvSpPr>
        <p:spPr>
          <a:xfrm rot="20183250">
            <a:off x="2244755" y="2973231"/>
            <a:ext cx="270151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ZERO PARTICIPANTS</a:t>
            </a:r>
          </a:p>
        </p:txBody>
      </p:sp>
      <p:sp>
        <p:nvSpPr>
          <p:cNvPr id="117" name="TextBox 116">
            <a:extLst>
              <a:ext uri="{FF2B5EF4-FFF2-40B4-BE49-F238E27FC236}">
                <a16:creationId xmlns:a16="http://schemas.microsoft.com/office/drawing/2014/main" id="{CD451EE2-C569-4BC4-8377-3F4C73BC86B2}"/>
              </a:ext>
            </a:extLst>
          </p:cNvPr>
          <p:cNvSpPr txBox="1"/>
          <p:nvPr/>
        </p:nvSpPr>
        <p:spPr>
          <a:xfrm rot="20183250">
            <a:off x="2350253" y="4267956"/>
            <a:ext cx="270151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ZERO PARTICIPANTS</a:t>
            </a:r>
          </a:p>
        </p:txBody>
      </p:sp>
      <p:sp>
        <p:nvSpPr>
          <p:cNvPr id="98" name="Oval 97">
            <a:extLst>
              <a:ext uri="{FF2B5EF4-FFF2-40B4-BE49-F238E27FC236}">
                <a16:creationId xmlns:a16="http://schemas.microsoft.com/office/drawing/2014/main" id="{129FC0AD-BC44-4AE1-9134-398A3984B009}"/>
              </a:ext>
            </a:extLst>
          </p:cNvPr>
          <p:cNvSpPr/>
          <p:nvPr/>
        </p:nvSpPr>
        <p:spPr>
          <a:xfrm>
            <a:off x="1009072" y="4200967"/>
            <a:ext cx="960346" cy="1021767"/>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TextBox 124">
            <a:extLst>
              <a:ext uri="{FF2B5EF4-FFF2-40B4-BE49-F238E27FC236}">
                <a16:creationId xmlns:a16="http://schemas.microsoft.com/office/drawing/2014/main" id="{61685775-2101-4B72-AA31-1482793098B0}"/>
              </a:ext>
            </a:extLst>
          </p:cNvPr>
          <p:cNvSpPr txBox="1"/>
          <p:nvPr/>
        </p:nvSpPr>
        <p:spPr>
          <a:xfrm>
            <a:off x="737122" y="3749133"/>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10/3/2023</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2" name="Oval 121">
            <a:extLst>
              <a:ext uri="{FF2B5EF4-FFF2-40B4-BE49-F238E27FC236}">
                <a16:creationId xmlns:a16="http://schemas.microsoft.com/office/drawing/2014/main" id="{EB5E50D4-1471-4C3E-8BBA-1BD3EC99C2F7}"/>
              </a:ext>
            </a:extLst>
          </p:cNvPr>
          <p:cNvSpPr/>
          <p:nvPr/>
        </p:nvSpPr>
        <p:spPr>
          <a:xfrm>
            <a:off x="996004" y="2532507"/>
            <a:ext cx="960346" cy="1021767"/>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hand holding a pencil&#10;&#10;Description automatically generated">
            <a:extLst>
              <a:ext uri="{FF2B5EF4-FFF2-40B4-BE49-F238E27FC236}">
                <a16:creationId xmlns:a16="http://schemas.microsoft.com/office/drawing/2014/main" id="{4F212451-5256-9614-5F40-245653AA8B4F}"/>
              </a:ext>
            </a:extLst>
          </p:cNvPr>
          <p:cNvPicPr>
            <a:picLocks noChangeAspect="1"/>
          </p:cNvPicPr>
          <p:nvPr/>
        </p:nvPicPr>
        <p:blipFill>
          <a:blip r:embed="rId4"/>
          <a:stretch>
            <a:fillRect/>
          </a:stretch>
        </p:blipFill>
        <p:spPr>
          <a:xfrm>
            <a:off x="1425978" y="3974304"/>
            <a:ext cx="1496363" cy="1342570"/>
          </a:xfrm>
          <a:prstGeom prst="rect">
            <a:avLst/>
          </a:prstGeom>
        </p:spPr>
      </p:pic>
      <p:sp>
        <p:nvSpPr>
          <p:cNvPr id="5" name="Flowchart: Connector 4">
            <a:extLst>
              <a:ext uri="{FF2B5EF4-FFF2-40B4-BE49-F238E27FC236}">
                <a16:creationId xmlns:a16="http://schemas.microsoft.com/office/drawing/2014/main" id="{2142AC7E-4A97-5383-EC52-37DD9B249BF6}"/>
              </a:ext>
            </a:extLst>
          </p:cNvPr>
          <p:cNvSpPr/>
          <p:nvPr/>
        </p:nvSpPr>
        <p:spPr>
          <a:xfrm>
            <a:off x="219895" y="5528598"/>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DE14569A-1636-5FB8-A178-7B161A2DB379}"/>
              </a:ext>
            </a:extLst>
          </p:cNvPr>
          <p:cNvSpPr/>
          <p:nvPr/>
        </p:nvSpPr>
        <p:spPr>
          <a:xfrm>
            <a:off x="1217004" y="646915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20156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0-#ppt_w/2"/>
                                          </p:val>
                                        </p:tav>
                                        <p:tav tm="100000">
                                          <p:val>
                                            <p:strVal val="#ppt_x"/>
                                          </p:val>
                                        </p:tav>
                                      </p:tavLst>
                                    </p:anim>
                                    <p:anim calcmode="lin" valueType="num">
                                      <p:cBhvr additive="base">
                                        <p:cTn id="8" dur="500" fill="hold"/>
                                        <p:tgtEl>
                                          <p:spTgt spid="7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22"/>
                                        </p:tgtEl>
                                        <p:attrNameLst>
                                          <p:attrName>style.visibility</p:attrName>
                                        </p:attrNameLst>
                                      </p:cBhvr>
                                      <p:to>
                                        <p:strVal val="visible"/>
                                      </p:to>
                                    </p:set>
                                    <p:animEffect transition="in" filter="fade">
                                      <p:cBhvr>
                                        <p:cTn id="20" dur="500"/>
                                        <p:tgtEl>
                                          <p:spTgt spid="122"/>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4"/>
                                        </p:tgtEl>
                                        <p:attrNameLst>
                                          <p:attrName>style.visibility</p:attrName>
                                        </p:attrNameLst>
                                      </p:cBhvr>
                                      <p:to>
                                        <p:strVal val="visible"/>
                                      </p:to>
                                    </p:set>
                                    <p:animEffect transition="in" filter="fade">
                                      <p:cBhvr>
                                        <p:cTn id="27" dur="500"/>
                                        <p:tgtEl>
                                          <p:spTgt spid="12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500"/>
                            </p:stCondLst>
                            <p:childTnLst>
                              <p:par>
                                <p:cTn id="33" presetID="1" presetClass="path" presetSubtype="0" accel="50000" decel="50000" fill="hold" nodeType="afterEffect">
                                  <p:stCondLst>
                                    <p:cond delay="0"/>
                                  </p:stCondLst>
                                  <p:childTnLst>
                                    <p:animMotion origin="layout" path="M 4.79167E-6 -4.81481E-6 C 0.0246 -4.81481E-6 0.04466 0.03311 0.04466 0.07431 C 0.04466 0.11551 0.0246 0.14908 4.79167E-6 0.14908 C -0.02461 0.14908 -0.04428 0.11551 -0.04428 0.07431 C -0.04428 0.03311 -0.02461 -4.81481E-6 4.79167E-6 -4.81481E-6 Z " pathEditMode="relative" rAng="0" ptsTypes="AAAAA">
                                      <p:cBhvr>
                                        <p:cTn id="34" dur="700" fill="hold"/>
                                        <p:tgtEl>
                                          <p:spTgt spid="6"/>
                                        </p:tgtEl>
                                        <p:attrNameLst>
                                          <p:attrName>ppt_x</p:attrName>
                                          <p:attrName>ppt_y</p:attrName>
                                        </p:attrNameLst>
                                      </p:cBhvr>
                                      <p:rCtr x="13" y="7454"/>
                                    </p:animMotion>
                                  </p:childTnLst>
                                </p:cTn>
                              </p:par>
                              <p:par>
                                <p:cTn id="35" presetID="22" presetClass="entr" presetSubtype="4" fill="hold" grpId="0" nodeType="with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wipe(down)">
                                      <p:cBhvr>
                                        <p:cTn id="37" dur="800"/>
                                        <p:tgtEl>
                                          <p:spTgt spid="98"/>
                                        </p:tgtEl>
                                      </p:cBhvr>
                                    </p:animEffect>
                                  </p:childTnLst>
                                </p:cTn>
                              </p:par>
                            </p:childTnLst>
                          </p:cTn>
                        </p:par>
                        <p:par>
                          <p:cTn id="38" fill="hold">
                            <p:stCondLst>
                              <p:cond delay="4300"/>
                            </p:stCondLst>
                            <p:childTnLst>
                              <p:par>
                                <p:cTn id="39" presetID="22" presetClass="entr" presetSubtype="8" fill="hold" grpId="0" nodeType="afterEffect">
                                  <p:stCondLst>
                                    <p:cond delay="0"/>
                                  </p:stCondLst>
                                  <p:childTnLst>
                                    <p:set>
                                      <p:cBhvr>
                                        <p:cTn id="40" dur="1" fill="hold">
                                          <p:stCondLst>
                                            <p:cond delay="0"/>
                                          </p:stCondLst>
                                        </p:cTn>
                                        <p:tgtEl>
                                          <p:spTgt spid="117"/>
                                        </p:tgtEl>
                                        <p:attrNameLst>
                                          <p:attrName>style.visibility</p:attrName>
                                        </p:attrNameLst>
                                      </p:cBhvr>
                                      <p:to>
                                        <p:strVal val="visible"/>
                                      </p:to>
                                    </p:set>
                                    <p:animEffect transition="in" filter="wipe(left)">
                                      <p:cBhvr>
                                        <p:cTn id="41" dur="500"/>
                                        <p:tgtEl>
                                          <p:spTgt spid="1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8"/>
                                        </p:tgtEl>
                                        <p:attrNameLst>
                                          <p:attrName>style.visibility</p:attrName>
                                        </p:attrNameLst>
                                      </p:cBhvr>
                                      <p:to>
                                        <p:strVal val="visible"/>
                                      </p:to>
                                    </p:set>
                                    <p:animEffect transition="in" filter="fade">
                                      <p:cBhvr>
                                        <p:cTn id="44" dur="500"/>
                                        <p:tgtEl>
                                          <p:spTgt spid="1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5"/>
                                        </p:tgtEl>
                                        <p:attrNameLst>
                                          <p:attrName>style.visibility</p:attrName>
                                        </p:attrNameLst>
                                      </p:cBhvr>
                                      <p:to>
                                        <p:strVal val="visible"/>
                                      </p:to>
                                    </p:set>
                                    <p:animEffect transition="in" filter="fade">
                                      <p:cBhvr>
                                        <p:cTn id="47" dur="500"/>
                                        <p:tgtEl>
                                          <p:spTgt spid="125"/>
                                        </p:tgtEl>
                                      </p:cBhvr>
                                    </p:animEffect>
                                  </p:childTnLst>
                                </p:cTn>
                              </p:par>
                            </p:childTnLst>
                          </p:cTn>
                        </p:par>
                        <p:par>
                          <p:cTn id="48" fill="hold">
                            <p:stCondLst>
                              <p:cond delay="4800"/>
                            </p:stCondLst>
                            <p:childTnLst>
                              <p:par>
                                <p:cTn id="49" presetID="10" presetClass="entr" presetSubtype="0" fill="hold" nodeType="after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fade">
                                      <p:cBhvr>
                                        <p:cTn id="5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118" grpId="0"/>
      <p:bldP spid="58" grpId="0"/>
      <p:bldP spid="59" grpId="0"/>
      <p:bldP spid="124" grpId="0"/>
      <p:bldP spid="123" grpId="0"/>
      <p:bldP spid="117" grpId="0"/>
      <p:bldP spid="98" grpId="0" animBg="1"/>
      <p:bldP spid="125" grpId="0"/>
      <p:bldP spid="1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4E8DE85F-8E40-4A65-8830-54C8B9D699AA}"/>
              </a:ext>
            </a:extLst>
          </p:cNvPr>
          <p:cNvCxnSpPr/>
          <p:nvPr/>
        </p:nvCxnSpPr>
        <p:spPr>
          <a:xfrm>
            <a:off x="8748782" y="1159431"/>
            <a:ext cx="999770"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Connector: Elbow 24">
            <a:extLst>
              <a:ext uri="{FF2B5EF4-FFF2-40B4-BE49-F238E27FC236}">
                <a16:creationId xmlns:a16="http://schemas.microsoft.com/office/drawing/2014/main" id="{D51BCACE-8954-4D08-B30D-797D9616EAE2}"/>
              </a:ext>
            </a:extLst>
          </p:cNvPr>
          <p:cNvCxnSpPr>
            <a:cxnSpLocks/>
          </p:cNvCxnSpPr>
          <p:nvPr/>
        </p:nvCxnSpPr>
        <p:spPr>
          <a:xfrm rot="5400000">
            <a:off x="2230771" y="3563582"/>
            <a:ext cx="1584087" cy="1409699"/>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Connector: Elbow 22">
            <a:extLst>
              <a:ext uri="{FF2B5EF4-FFF2-40B4-BE49-F238E27FC236}">
                <a16:creationId xmlns:a16="http://schemas.microsoft.com/office/drawing/2014/main" id="{CCBAEE0A-722D-DF9B-ECD2-F75E8D0E0A5F}"/>
              </a:ext>
            </a:extLst>
          </p:cNvPr>
          <p:cNvCxnSpPr>
            <a:cxnSpLocks/>
          </p:cNvCxnSpPr>
          <p:nvPr/>
        </p:nvCxnSpPr>
        <p:spPr>
          <a:xfrm rot="16200000" flipH="1">
            <a:off x="3881473" y="1462956"/>
            <a:ext cx="1642185" cy="901244"/>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Connector: Elbow 26">
            <a:extLst>
              <a:ext uri="{FF2B5EF4-FFF2-40B4-BE49-F238E27FC236}">
                <a16:creationId xmlns:a16="http://schemas.microsoft.com/office/drawing/2014/main" id="{AFDB9295-B2CC-4933-8176-3B3D7446B2AE}"/>
              </a:ext>
            </a:extLst>
          </p:cNvPr>
          <p:cNvCxnSpPr>
            <a:cxnSpLocks/>
          </p:cNvCxnSpPr>
          <p:nvPr/>
        </p:nvCxnSpPr>
        <p:spPr>
          <a:xfrm rot="5400000" flipH="1" flipV="1">
            <a:off x="1707798" y="1460287"/>
            <a:ext cx="750003" cy="470325"/>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Connector: Elbow 7">
            <a:extLst>
              <a:ext uri="{FF2B5EF4-FFF2-40B4-BE49-F238E27FC236}">
                <a16:creationId xmlns:a16="http://schemas.microsoft.com/office/drawing/2014/main" id="{F124AF54-75B8-48C9-99D6-BF88B2BA564B}"/>
              </a:ext>
            </a:extLst>
          </p:cNvPr>
          <p:cNvCxnSpPr>
            <a:cxnSpLocks/>
          </p:cNvCxnSpPr>
          <p:nvPr/>
        </p:nvCxnSpPr>
        <p:spPr>
          <a:xfrm rot="5400000" flipH="1" flipV="1">
            <a:off x="2157882" y="2773469"/>
            <a:ext cx="5221363" cy="2298565"/>
          </a:xfrm>
          <a:prstGeom prst="bentConnector3">
            <a:avLst>
              <a:gd name="adj1" fmla="val 18370"/>
            </a:avLst>
          </a:prstGeom>
          <a:ln>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Connector: Elbow 33">
            <a:extLst>
              <a:ext uri="{FF2B5EF4-FFF2-40B4-BE49-F238E27FC236}">
                <a16:creationId xmlns:a16="http://schemas.microsoft.com/office/drawing/2014/main" id="{E907439C-CCB6-4FDA-B58D-1F4B419859C6}"/>
              </a:ext>
            </a:extLst>
          </p:cNvPr>
          <p:cNvCxnSpPr>
            <a:cxnSpLocks/>
          </p:cNvCxnSpPr>
          <p:nvPr/>
        </p:nvCxnSpPr>
        <p:spPr>
          <a:xfrm rot="5400000">
            <a:off x="8271406" y="5010617"/>
            <a:ext cx="1099899" cy="538198"/>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Connector: Elbow 32">
            <a:extLst>
              <a:ext uri="{FF2B5EF4-FFF2-40B4-BE49-F238E27FC236}">
                <a16:creationId xmlns:a16="http://schemas.microsoft.com/office/drawing/2014/main" id="{CA17D9D3-B4C4-4C38-A270-5182D694C7AD}"/>
              </a:ext>
            </a:extLst>
          </p:cNvPr>
          <p:cNvCxnSpPr>
            <a:cxnSpLocks/>
          </p:cNvCxnSpPr>
          <p:nvPr/>
        </p:nvCxnSpPr>
        <p:spPr>
          <a:xfrm rot="16200000" flipH="1">
            <a:off x="7934501" y="1780059"/>
            <a:ext cx="2045986" cy="804730"/>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6" name="Flowchart: Connector 5">
            <a:extLst>
              <a:ext uri="{FF2B5EF4-FFF2-40B4-BE49-F238E27FC236}">
                <a16:creationId xmlns:a16="http://schemas.microsoft.com/office/drawing/2014/main" id="{3427DDB8-15BB-2676-AA1A-B03A82B0CCDB}"/>
              </a:ext>
            </a:extLst>
          </p:cNvPr>
          <p:cNvSpPr/>
          <p:nvPr/>
        </p:nvSpPr>
        <p:spPr>
          <a:xfrm>
            <a:off x="-2114262" y="666979"/>
            <a:ext cx="4303294" cy="438523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F1C581C3-5E3D-47C5-84B0-36145049D508}"/>
              </a:ext>
            </a:extLst>
          </p:cNvPr>
          <p:cNvSpPr/>
          <p:nvPr/>
        </p:nvSpPr>
        <p:spPr>
          <a:xfrm>
            <a:off x="2228902" y="0"/>
            <a:ext cx="2324671" cy="2260881"/>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dirty="0">
                <a:solidFill>
                  <a:schemeClr val="tx2">
                    <a:lumMod val="50000"/>
                  </a:schemeClr>
                </a:solidFill>
                <a:latin typeface="Century Gothic" panose="020B0502020202020204" pitchFamily="34" charset="0"/>
              </a:rPr>
              <a:t>Meals are prepared by Food Services Staff &amp; are ready for service.</a:t>
            </a:r>
          </a:p>
        </p:txBody>
      </p:sp>
      <p:sp>
        <p:nvSpPr>
          <p:cNvPr id="11" name="Flowchart: Connector 10">
            <a:extLst>
              <a:ext uri="{FF2B5EF4-FFF2-40B4-BE49-F238E27FC236}">
                <a16:creationId xmlns:a16="http://schemas.microsoft.com/office/drawing/2014/main" id="{35934073-70AB-4050-B939-2EDC2BD89D5A}"/>
              </a:ext>
            </a:extLst>
          </p:cNvPr>
          <p:cNvSpPr/>
          <p:nvPr/>
        </p:nvSpPr>
        <p:spPr>
          <a:xfrm>
            <a:off x="3306007" y="2020397"/>
            <a:ext cx="2770252" cy="2454162"/>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91440" rtlCol="0" anchor="ctr"/>
          <a:lstStyle/>
          <a:p>
            <a:pPr lvl="0" algn="ctr">
              <a:defRPr/>
            </a:pPr>
            <a:r>
              <a:rPr lang="en-US" dirty="0">
                <a:solidFill>
                  <a:schemeClr val="tx2">
                    <a:lumMod val="50000"/>
                  </a:schemeClr>
                </a:solidFill>
                <a:latin typeface="Century Gothic" panose="020B0502020202020204" pitchFamily="34" charset="0"/>
              </a:rPr>
              <a:t>Meal service begins immediately after the dismissal bell rings, and lasts for 30 minutes.</a:t>
            </a:r>
          </a:p>
        </p:txBody>
      </p:sp>
      <p:sp>
        <p:nvSpPr>
          <p:cNvPr id="12" name="Flowchart: Connector 11">
            <a:extLst>
              <a:ext uri="{FF2B5EF4-FFF2-40B4-BE49-F238E27FC236}">
                <a16:creationId xmlns:a16="http://schemas.microsoft.com/office/drawing/2014/main" id="{1E58AA5D-B9CD-4AF5-A3C5-B699C2DD4849}"/>
              </a:ext>
            </a:extLst>
          </p:cNvPr>
          <p:cNvSpPr/>
          <p:nvPr/>
        </p:nvSpPr>
        <p:spPr>
          <a:xfrm>
            <a:off x="1578611" y="4123330"/>
            <a:ext cx="2974962" cy="2629094"/>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1440" tIns="91440" numCol="1" rtlCol="0" anchor="ctr"/>
          <a:lstStyle/>
          <a:p>
            <a:pPr lvl="0" algn="ctr">
              <a:defRPr/>
            </a:pPr>
            <a:r>
              <a:rPr lang="en-US" dirty="0">
                <a:solidFill>
                  <a:schemeClr val="tx2">
                    <a:lumMod val="50000"/>
                  </a:schemeClr>
                </a:solidFill>
                <a:latin typeface="Century Gothic" panose="020B0502020202020204" pitchFamily="34" charset="0"/>
              </a:rPr>
              <a:t>ASP Staff distributes meals to program students &amp; participants from the community.</a:t>
            </a:r>
          </a:p>
        </p:txBody>
      </p:sp>
      <p:sp>
        <p:nvSpPr>
          <p:cNvPr id="18" name="Flowchart: Connector 17">
            <a:extLst>
              <a:ext uri="{FF2B5EF4-FFF2-40B4-BE49-F238E27FC236}">
                <a16:creationId xmlns:a16="http://schemas.microsoft.com/office/drawing/2014/main" id="{34C59FC5-22EB-4AEF-9F42-F65ACE1DD450}"/>
              </a:ext>
            </a:extLst>
          </p:cNvPr>
          <p:cNvSpPr/>
          <p:nvPr/>
        </p:nvSpPr>
        <p:spPr>
          <a:xfrm>
            <a:off x="5747656" y="26155"/>
            <a:ext cx="3120570" cy="286066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lvl="0" algn="ctr">
              <a:defRPr/>
            </a:pPr>
            <a:r>
              <a:rPr lang="en-US" dirty="0">
                <a:solidFill>
                  <a:schemeClr val="tx2">
                    <a:lumMod val="50000"/>
                  </a:schemeClr>
                </a:solidFill>
                <a:latin typeface="Century Gothic" panose="020B0502020202020204" pitchFamily="34" charset="0"/>
              </a:rPr>
              <a:t>ASP Staff ensures reimbursable meal is received, then marks participant on the appropriate form.</a:t>
            </a:r>
          </a:p>
        </p:txBody>
      </p:sp>
      <p:sp>
        <p:nvSpPr>
          <p:cNvPr id="19" name="Flowchart: Connector 18">
            <a:extLst>
              <a:ext uri="{FF2B5EF4-FFF2-40B4-BE49-F238E27FC236}">
                <a16:creationId xmlns:a16="http://schemas.microsoft.com/office/drawing/2014/main" id="{73D12AE2-AAB4-4D17-A8B1-A90661D3309B}"/>
              </a:ext>
            </a:extLst>
          </p:cNvPr>
          <p:cNvSpPr/>
          <p:nvPr/>
        </p:nvSpPr>
        <p:spPr>
          <a:xfrm>
            <a:off x="7745838" y="2406624"/>
            <a:ext cx="2761437" cy="2454162"/>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dirty="0">
                <a:solidFill>
                  <a:schemeClr val="tx2">
                    <a:lumMod val="50000"/>
                  </a:schemeClr>
                </a:solidFill>
                <a:latin typeface="Century Gothic" panose="020B0502020202020204" pitchFamily="34" charset="0"/>
              </a:rPr>
              <a:t>Meals are consumed in the designated eating area. No food may leave the campus.</a:t>
            </a:r>
          </a:p>
        </p:txBody>
      </p:sp>
      <p:sp>
        <p:nvSpPr>
          <p:cNvPr id="20" name="Flowchart: Connector 19">
            <a:extLst>
              <a:ext uri="{FF2B5EF4-FFF2-40B4-BE49-F238E27FC236}">
                <a16:creationId xmlns:a16="http://schemas.microsoft.com/office/drawing/2014/main" id="{72B36928-A4FB-4620-9649-AD6DDFB1397E}"/>
              </a:ext>
            </a:extLst>
          </p:cNvPr>
          <p:cNvSpPr/>
          <p:nvPr/>
        </p:nvSpPr>
        <p:spPr>
          <a:xfrm>
            <a:off x="5788502" y="4313143"/>
            <a:ext cx="2814874" cy="2465573"/>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dirty="0">
                <a:solidFill>
                  <a:schemeClr val="tx2">
                    <a:lumMod val="50000"/>
                  </a:schemeClr>
                </a:solidFill>
                <a:latin typeface="Century Gothic" panose="020B0502020202020204" pitchFamily="34" charset="0"/>
              </a:rPr>
              <a:t>At least one point of service must be open for the entire 30-minute meal service.</a:t>
            </a:r>
          </a:p>
        </p:txBody>
      </p:sp>
      <p:sp>
        <p:nvSpPr>
          <p:cNvPr id="35" name="Title 3">
            <a:extLst>
              <a:ext uri="{FF2B5EF4-FFF2-40B4-BE49-F238E27FC236}">
                <a16:creationId xmlns:a16="http://schemas.microsoft.com/office/drawing/2014/main" id="{C32F6B6E-4BEF-4D27-B73C-347FF10522DD}"/>
              </a:ext>
            </a:extLst>
          </p:cNvPr>
          <p:cNvSpPr txBox="1">
            <a:spLocks/>
          </p:cNvSpPr>
          <p:nvPr/>
        </p:nvSpPr>
        <p:spPr>
          <a:xfrm>
            <a:off x="0" y="1915488"/>
            <a:ext cx="1943556" cy="1560900"/>
          </a:xfrm>
          <a:prstGeom prst="rect">
            <a:avLst/>
          </a:prstGeom>
          <a:solidFill>
            <a:srgbClr val="7F0000"/>
          </a:solidFill>
          <a:ln w="28575">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b="1" dirty="0">
                <a:solidFill>
                  <a:schemeClr val="bg1"/>
                </a:solidFill>
                <a:latin typeface="Century Gothic" panose="020B0502020202020204" pitchFamily="34" charset="0"/>
              </a:rPr>
              <a:t>ASP</a:t>
            </a:r>
            <a:r>
              <a:rPr lang="en-US" sz="3200" b="1" dirty="0">
                <a:solidFill>
                  <a:schemeClr val="bg1"/>
                </a:solidFill>
                <a:latin typeface="Century Gothic" panose="020B0502020202020204" pitchFamily="34" charset="0"/>
              </a:rPr>
              <a:t> </a:t>
            </a:r>
          </a:p>
          <a:p>
            <a:r>
              <a:rPr lang="en-US" sz="3200" b="1" dirty="0">
                <a:solidFill>
                  <a:schemeClr val="bg1"/>
                </a:solidFill>
                <a:latin typeface="Century Gothic" panose="020B0502020202020204" pitchFamily="34" charset="0"/>
              </a:rPr>
              <a:t>SERVICE</a:t>
            </a:r>
          </a:p>
        </p:txBody>
      </p:sp>
      <p:sp>
        <p:nvSpPr>
          <p:cNvPr id="21" name="Rectangle 20">
            <a:extLst>
              <a:ext uri="{FF2B5EF4-FFF2-40B4-BE49-F238E27FC236}">
                <a16:creationId xmlns:a16="http://schemas.microsoft.com/office/drawing/2014/main" id="{542D3577-B3F9-45F9-BDE7-D02E7C99D2B2}"/>
              </a:ext>
            </a:extLst>
          </p:cNvPr>
          <p:cNvSpPr/>
          <p:nvPr/>
        </p:nvSpPr>
        <p:spPr>
          <a:xfrm>
            <a:off x="9079191" y="6407234"/>
            <a:ext cx="3163072" cy="397032"/>
          </a:xfrm>
          <a:prstGeom prst="rect">
            <a:avLst/>
          </a:prstGeom>
        </p:spPr>
        <p:txBody>
          <a:bodyPr wrap="square">
            <a:spAutoFit/>
          </a:bodyPr>
          <a:lstStyle/>
          <a:p>
            <a:pPr marL="0" marR="0" lvl="2" indent="0" algn="l" defTabSz="457200" rtl="0" eaLnBrk="1" fontAlgn="auto" latinLnBrk="0" hangingPunct="1">
              <a:lnSpc>
                <a:spcPct val="90000"/>
              </a:lnSpc>
              <a:spcBef>
                <a:spcPts val="0"/>
              </a:spcBef>
              <a:spcAft>
                <a:spcPts val="80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Century Gothic" panose="020B0502020202020204" pitchFamily="34" charset="0"/>
              </a:rPr>
              <a:t>*Exceptions may apply. AFSS approval is required to serve at alternate serving times.</a:t>
            </a:r>
          </a:p>
        </p:txBody>
      </p:sp>
      <p:sp>
        <p:nvSpPr>
          <p:cNvPr id="22" name="Rounded Rectangle 36">
            <a:extLst>
              <a:ext uri="{FF2B5EF4-FFF2-40B4-BE49-F238E27FC236}">
                <a16:creationId xmlns:a16="http://schemas.microsoft.com/office/drawing/2014/main" id="{890ACF90-D588-4426-8C8E-2907A26A0F2D}"/>
              </a:ext>
            </a:extLst>
          </p:cNvPr>
          <p:cNvSpPr/>
          <p:nvPr/>
        </p:nvSpPr>
        <p:spPr>
          <a:xfrm>
            <a:off x="9553512" y="53734"/>
            <a:ext cx="2476532" cy="2856428"/>
          </a:xfrm>
          <a:prstGeom prst="flowChartConnector">
            <a:avLst/>
          </a:prstGeom>
          <a:solidFill>
            <a:srgbClr val="FFAE0D"/>
          </a:solidFill>
          <a:ln w="28575">
            <a:solidFill>
              <a:schemeClr val="bg1"/>
            </a:solidFill>
          </a:ln>
        </p:spPr>
        <p:txBody>
          <a:bodyPr wrap="square" anchor="ctr">
            <a:spAutoFit/>
          </a:bodyPr>
          <a:lstStyle/>
          <a:p>
            <a:pPr marL="130175" marR="0" lvl="0" indent="0" algn="ctr" defTabSz="914400" rtl="0" eaLnBrk="1" fontAlgn="auto" latinLnBrk="0" hangingPunct="1">
              <a:spcBef>
                <a:spcPct val="0"/>
              </a:spcBef>
              <a:spcAft>
                <a:spcPts val="0"/>
              </a:spcAft>
              <a:buClr>
                <a:srgbClr val="000000"/>
              </a:buClr>
              <a:buSzTx/>
              <a:buFontTx/>
              <a:buNone/>
              <a:tabLst/>
              <a:defRPr/>
            </a:pPr>
            <a:r>
              <a:rPr kumimoji="0" lang="en-US" altLang="en-US" b="1" i="0" u="none" strike="noStrike" kern="0" cap="none" spc="0" normalizeH="0" baseline="0" noProof="0" dirty="0">
                <a:ln>
                  <a:noFill/>
                </a:ln>
                <a:solidFill>
                  <a:srgbClr val="000000"/>
                </a:solidFill>
                <a:effectLst/>
                <a:uLnTx/>
                <a:uFillTx/>
                <a:latin typeface="Century Gothic" panose="020B0502020202020204" pitchFamily="34" charset="0"/>
                <a:ea typeface="Verdana"/>
                <a:cs typeface="Verdana"/>
              </a:rPr>
              <a:t>ASP Supper Grid Sheet &amp; Community Roster are required at the point of service.</a:t>
            </a:r>
          </a:p>
        </p:txBody>
      </p:sp>
      <p:sp>
        <p:nvSpPr>
          <p:cNvPr id="37" name="Flowchart: Connector 36">
            <a:extLst>
              <a:ext uri="{FF2B5EF4-FFF2-40B4-BE49-F238E27FC236}">
                <a16:creationId xmlns:a16="http://schemas.microsoft.com/office/drawing/2014/main" id="{99409ABB-3F44-4FF3-D59B-78507B208BFD}"/>
              </a:ext>
            </a:extLst>
          </p:cNvPr>
          <p:cNvSpPr/>
          <p:nvPr/>
        </p:nvSpPr>
        <p:spPr>
          <a:xfrm>
            <a:off x="675938" y="4365167"/>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a16="http://schemas.microsoft.com/office/drawing/2014/main" id="{5E1DCC19-6F03-3858-1D04-2ED35420804F}"/>
              </a:ext>
            </a:extLst>
          </p:cNvPr>
          <p:cNvSpPr/>
          <p:nvPr/>
        </p:nvSpPr>
        <p:spPr>
          <a:xfrm>
            <a:off x="236322" y="505784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72093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22" presetClass="entr" presetSubtype="8"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up)">
                                      <p:cBhvr>
                                        <p:cTn id="59" dur="500"/>
                                        <p:tgtEl>
                                          <p:spTgt spid="33"/>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ipe(up)">
                                      <p:cBhvr>
                                        <p:cTn id="68" dur="500"/>
                                        <p:tgtEl>
                                          <p:spTgt spid="34"/>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8" grpId="0" animBg="1"/>
      <p:bldP spid="19" grpId="0" animBg="1"/>
      <p:bldP spid="20" grpId="0" animBg="1"/>
      <p:bldP spid="35" grpId="0" animBg="1"/>
      <p:bldP spid="21" grpId="0"/>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190873" y="-16638"/>
            <a:ext cx="11662110" cy="1828842"/>
          </a:xfrm>
        </p:spPr>
        <p:txBody>
          <a:bodyPr>
            <a:normAutofit/>
          </a:bodyPr>
          <a:lstStyle/>
          <a:p>
            <a:r>
              <a:rPr lang="en-US" dirty="0"/>
              <a:t>Program Attendance Rosters</a:t>
            </a:r>
          </a:p>
        </p:txBody>
      </p:sp>
      <p:sp>
        <p:nvSpPr>
          <p:cNvPr id="29" name="Rectangle 28">
            <a:extLst>
              <a:ext uri="{FF2B5EF4-FFF2-40B4-BE49-F238E27FC236}">
                <a16:creationId xmlns:a16="http://schemas.microsoft.com/office/drawing/2014/main" id="{5D861277-1668-4BE8-ABC2-F90136BFA7D0}"/>
              </a:ext>
            </a:extLst>
          </p:cNvPr>
          <p:cNvSpPr/>
          <p:nvPr/>
        </p:nvSpPr>
        <p:spPr>
          <a:xfrm>
            <a:off x="6096000" y="2839399"/>
            <a:ext cx="5352087" cy="5081391"/>
          </a:xfrm>
          <a:prstGeom prst="rect">
            <a:avLst/>
          </a:prstGeom>
        </p:spPr>
        <p:txBody>
          <a:bodyPr wrap="square" lIns="91440" tIns="45720" rIns="91440" bIns="45720" anchor="t">
            <a:spAutoFit/>
          </a:bodyPr>
          <a:lstStyle/>
          <a:p>
            <a:pPr marL="457200" lvl="2" indent="-457200">
              <a:lnSpc>
                <a:spcPct val="90000"/>
              </a:lnSpc>
              <a:spcBef>
                <a:spcPct val="20000"/>
              </a:spcBef>
              <a:buClr>
                <a:schemeClr val="bg1"/>
              </a:buClr>
              <a:buFont typeface="Wingdings" panose="05000000000000000000" pitchFamily="2" charset="2"/>
              <a:buChar char="Ø"/>
              <a:defRPr/>
            </a:pPr>
            <a:r>
              <a:rPr lang="en-US" sz="2400" dirty="0">
                <a:solidFill>
                  <a:schemeClr val="bg1"/>
                </a:solidFill>
                <a:latin typeface="Century Gothic" panose="020B0502020202020204" pitchFamily="34" charset="0"/>
              </a:rPr>
              <a:t>Attendance may be:</a:t>
            </a:r>
          </a:p>
          <a:p>
            <a:pPr marL="914400" lvl="3"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Taken before or after meal service</a:t>
            </a:r>
          </a:p>
          <a:p>
            <a:pPr marL="914400" lvl="3"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Greater than or equal to meal counts </a:t>
            </a:r>
          </a:p>
          <a:p>
            <a:pPr marL="1371600" lvl="4" indent="-457200">
              <a:lnSpc>
                <a:spcPct val="90000"/>
              </a:lnSpc>
              <a:spcBef>
                <a:spcPct val="20000"/>
              </a:spcBef>
              <a:buClr>
                <a:schemeClr val="bg1"/>
              </a:buClr>
              <a:buFont typeface="Courier New" panose="02070309020205020404" pitchFamily="49" charset="0"/>
              <a:buChar char="o"/>
              <a:defRPr/>
            </a:pPr>
            <a:r>
              <a:rPr lang="en-US" sz="2400" dirty="0">
                <a:solidFill>
                  <a:schemeClr val="bg1"/>
                </a:solidFill>
                <a:latin typeface="Century Gothic" panose="020B0502020202020204" pitchFamily="34" charset="0"/>
              </a:rPr>
              <a:t>Meal counts cannot exceed the attendance</a:t>
            </a:r>
          </a:p>
          <a:p>
            <a:pPr marL="342900" lvl="2" indent="-342900">
              <a:lnSpc>
                <a:spcPct val="90000"/>
              </a:lnSpc>
              <a:spcBef>
                <a:spcPct val="20000"/>
              </a:spcBef>
              <a:spcAft>
                <a:spcPts val="600"/>
              </a:spcAft>
              <a:buClr>
                <a:schemeClr val="bg1"/>
              </a:buClr>
              <a:buFont typeface="Wingdings" panose="05000000000000000000" pitchFamily="2" charset="2"/>
              <a:buChar char="Ø"/>
              <a:defRPr/>
            </a:pPr>
            <a:r>
              <a:rPr lang="en-US" sz="2400" dirty="0">
                <a:solidFill>
                  <a:schemeClr val="bg1"/>
                </a:solidFill>
                <a:latin typeface="Century Gothic"/>
              </a:rPr>
              <a:t>BTB must Submit rosters to FSM weekly</a:t>
            </a:r>
          </a:p>
          <a:p>
            <a:pPr marL="0" lvl="2">
              <a:lnSpc>
                <a:spcPct val="90000"/>
              </a:lnSpc>
              <a:spcBef>
                <a:spcPct val="20000"/>
              </a:spcBef>
              <a:buClr>
                <a:srgbClr val="000000"/>
              </a:buClr>
              <a:defRPr/>
            </a:pPr>
            <a:endParaRPr lang="en-US" sz="2400" dirty="0">
              <a:solidFill>
                <a:srgbClr val="000000"/>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rgbClr val="000000"/>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rgbClr val="000000"/>
              </a:solidFill>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Rectangle 8">
            <a:extLst>
              <a:ext uri="{FF2B5EF4-FFF2-40B4-BE49-F238E27FC236}">
                <a16:creationId xmlns:a16="http://schemas.microsoft.com/office/drawing/2014/main" id="{45E91F7F-97B5-4257-A994-7315EDB1D914}"/>
              </a:ext>
            </a:extLst>
          </p:cNvPr>
          <p:cNvSpPr/>
          <p:nvPr/>
        </p:nvSpPr>
        <p:spPr>
          <a:xfrm>
            <a:off x="4694269" y="1546229"/>
            <a:ext cx="6919723" cy="1421928"/>
          </a:xfrm>
          <a:prstGeom prst="rect">
            <a:avLst/>
          </a:prstGeom>
        </p:spPr>
        <p:txBody>
          <a:bodyPr wrap="square">
            <a:spAutoFit/>
          </a:bodyPr>
          <a:lstStyle/>
          <a:p>
            <a:pPr marL="0" lvl="2">
              <a:lnSpc>
                <a:spcPct val="90000"/>
              </a:lnSpc>
              <a:spcBef>
                <a:spcPct val="20000"/>
              </a:spcBef>
              <a:buClr>
                <a:srgbClr val="000000"/>
              </a:buClr>
              <a:defRPr/>
            </a:pPr>
            <a:r>
              <a:rPr lang="en-US" sz="2400" dirty="0">
                <a:solidFill>
                  <a:schemeClr val="bg1"/>
                </a:solidFill>
                <a:latin typeface="Century Gothic" panose="020B0502020202020204" pitchFamily="34" charset="0"/>
              </a:rPr>
              <a:t>Program Attendance Rosters record students present in afterschool programs and support the meal counts on the ASP Supper Grid sheet.</a:t>
            </a:r>
          </a:p>
        </p:txBody>
      </p:sp>
      <p:pic>
        <p:nvPicPr>
          <p:cNvPr id="3" name="Picture 2" descr="A group of people standing around a table&#10;&#10;Description automatically generated">
            <a:extLst>
              <a:ext uri="{FF2B5EF4-FFF2-40B4-BE49-F238E27FC236}">
                <a16:creationId xmlns:a16="http://schemas.microsoft.com/office/drawing/2014/main" id="{FEAAA31C-7035-756B-662D-B02A53D890E0}"/>
              </a:ext>
            </a:extLst>
          </p:cNvPr>
          <p:cNvPicPr>
            <a:picLocks noChangeAspect="1"/>
          </p:cNvPicPr>
          <p:nvPr/>
        </p:nvPicPr>
        <p:blipFill rotWithShape="1">
          <a:blip r:embed="rId3"/>
          <a:srcRect l="19105" t="37" r="20703" b="-37"/>
          <a:stretch/>
        </p:blipFill>
        <p:spPr>
          <a:xfrm>
            <a:off x="186665" y="502243"/>
            <a:ext cx="4234888" cy="3979551"/>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49" name="Picture 48">
            <a:extLst>
              <a:ext uri="{FF2B5EF4-FFF2-40B4-BE49-F238E27FC236}">
                <a16:creationId xmlns:a16="http://schemas.microsoft.com/office/drawing/2014/main" id="{0CD03CA4-D194-4D84-826A-C82181EA9852}"/>
              </a:ext>
            </a:extLst>
          </p:cNvPr>
          <p:cNvPicPr>
            <a:picLocks noChangeAspect="1"/>
          </p:cNvPicPr>
          <p:nvPr/>
        </p:nvPicPr>
        <p:blipFill>
          <a:blip r:embed="rId4"/>
          <a:srcRect l="16625" r="16625"/>
          <a:stretch/>
        </p:blipFill>
        <p:spPr>
          <a:xfrm>
            <a:off x="2920452" y="3481754"/>
            <a:ext cx="2772730" cy="2921828"/>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5F20331D-F54C-C976-AC97-DA3806279AC6}"/>
              </a:ext>
            </a:extLst>
          </p:cNvPr>
          <p:cNvSpPr/>
          <p:nvPr/>
        </p:nvSpPr>
        <p:spPr>
          <a:xfrm>
            <a:off x="201373" y="3660556"/>
            <a:ext cx="1168031" cy="119467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3DBEDB92-DBF4-5E60-14E5-3CDEA1DC5297}"/>
              </a:ext>
            </a:extLst>
          </p:cNvPr>
          <p:cNvSpPr/>
          <p:nvPr/>
        </p:nvSpPr>
        <p:spPr>
          <a:xfrm>
            <a:off x="919626" y="4529944"/>
            <a:ext cx="556590" cy="598459"/>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5442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CCBEC7B-3762-86F2-FD12-9722AE65F225}"/>
              </a:ext>
            </a:extLst>
          </p:cNvPr>
          <p:cNvSpPr txBox="1"/>
          <p:nvPr/>
        </p:nvSpPr>
        <p:spPr>
          <a:xfrm>
            <a:off x="2996322" y="1743305"/>
            <a:ext cx="5630344"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Assist with forms at the carts or gates for the first 10 minutes</a:t>
            </a:r>
          </a:p>
        </p:txBody>
      </p:sp>
      <p:sp>
        <p:nvSpPr>
          <p:cNvPr id="23" name="TextBox 22">
            <a:extLst>
              <a:ext uri="{FF2B5EF4-FFF2-40B4-BE49-F238E27FC236}">
                <a16:creationId xmlns:a16="http://schemas.microsoft.com/office/drawing/2014/main" id="{6CA8A656-B3EB-B9CC-ED3B-8B65952B883D}"/>
              </a:ext>
            </a:extLst>
          </p:cNvPr>
          <p:cNvSpPr txBox="1"/>
          <p:nvPr/>
        </p:nvSpPr>
        <p:spPr>
          <a:xfrm>
            <a:off x="2950289" y="4614335"/>
            <a:ext cx="5722410"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Clean spills, wipe tables, pick up trash &amp; empty bins</a:t>
            </a:r>
          </a:p>
        </p:txBody>
      </p:sp>
      <p:sp>
        <p:nvSpPr>
          <p:cNvPr id="26" name="TextBox 25">
            <a:extLst>
              <a:ext uri="{FF2B5EF4-FFF2-40B4-BE49-F238E27FC236}">
                <a16:creationId xmlns:a16="http://schemas.microsoft.com/office/drawing/2014/main" id="{0F2BBFF4-3157-C7A1-45C9-76B39CED2889}"/>
              </a:ext>
            </a:extLst>
          </p:cNvPr>
          <p:cNvSpPr txBox="1"/>
          <p:nvPr/>
        </p:nvSpPr>
        <p:spPr>
          <a:xfrm>
            <a:off x="2950067" y="3220032"/>
            <a:ext cx="5911717"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Supervise &amp; direct students to the designated eating area</a:t>
            </a:r>
          </a:p>
        </p:txBody>
      </p:sp>
      <p:sp>
        <p:nvSpPr>
          <p:cNvPr id="29" name="TextBox 28">
            <a:extLst>
              <a:ext uri="{FF2B5EF4-FFF2-40B4-BE49-F238E27FC236}">
                <a16:creationId xmlns:a16="http://schemas.microsoft.com/office/drawing/2014/main" id="{BB3A568D-060D-98F2-EB4D-6422CD0FDFF3}"/>
              </a:ext>
            </a:extLst>
          </p:cNvPr>
          <p:cNvSpPr txBox="1"/>
          <p:nvPr/>
        </p:nvSpPr>
        <p:spPr>
          <a:xfrm>
            <a:off x="2996322" y="2505088"/>
            <a:ext cx="6122332"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Distribute meals to program students and/or community</a:t>
            </a:r>
          </a:p>
        </p:txBody>
      </p:sp>
      <p:sp>
        <p:nvSpPr>
          <p:cNvPr id="32" name="TextBox 31">
            <a:extLst>
              <a:ext uri="{FF2B5EF4-FFF2-40B4-BE49-F238E27FC236}">
                <a16:creationId xmlns:a16="http://schemas.microsoft.com/office/drawing/2014/main" id="{7428997D-BC6B-7E9A-B731-5B8767827BA2}"/>
              </a:ext>
            </a:extLst>
          </p:cNvPr>
          <p:cNvSpPr txBox="1"/>
          <p:nvPr/>
        </p:nvSpPr>
        <p:spPr>
          <a:xfrm>
            <a:off x="2950067" y="3952604"/>
            <a:ext cx="5911717"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Make sure program is open to the community, monitor gates</a:t>
            </a:r>
          </a:p>
        </p:txBody>
      </p:sp>
      <p:sp>
        <p:nvSpPr>
          <p:cNvPr id="35" name="TextBox 34">
            <a:extLst>
              <a:ext uri="{FF2B5EF4-FFF2-40B4-BE49-F238E27FC236}">
                <a16:creationId xmlns:a16="http://schemas.microsoft.com/office/drawing/2014/main" id="{C70B62CA-FB25-A4F5-2DC3-2C55ED0589CE}"/>
              </a:ext>
            </a:extLst>
          </p:cNvPr>
          <p:cNvSpPr txBox="1"/>
          <p:nvPr/>
        </p:nvSpPr>
        <p:spPr>
          <a:xfrm>
            <a:off x="3254647" y="5400956"/>
            <a:ext cx="6168809"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Total daily attendance for all programs on the first page</a:t>
            </a:r>
          </a:p>
        </p:txBody>
      </p:sp>
      <p:sp>
        <p:nvSpPr>
          <p:cNvPr id="36" name="Rectangle 35">
            <a:extLst>
              <a:ext uri="{FF2B5EF4-FFF2-40B4-BE49-F238E27FC236}">
                <a16:creationId xmlns:a16="http://schemas.microsoft.com/office/drawing/2014/main" id="{7EC20C13-C283-22DA-F299-46A4E05C1C32}"/>
              </a:ext>
            </a:extLst>
          </p:cNvPr>
          <p:cNvSpPr/>
          <p:nvPr/>
        </p:nvSpPr>
        <p:spPr>
          <a:xfrm>
            <a:off x="3396113" y="423854"/>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dirty="0">
                <a:solidFill>
                  <a:schemeClr val="bg1"/>
                </a:solidFill>
                <a:latin typeface="Onyx" panose="04050602080702020203" pitchFamily="82" charset="0"/>
              </a:rPr>
              <a:t>ASP Staff</a:t>
            </a:r>
          </a:p>
        </p:txBody>
      </p:sp>
    </p:spTree>
    <p:extLst>
      <p:ext uri="{BB962C8B-B14F-4D97-AF65-F5344CB8AC3E}">
        <p14:creationId xmlns:p14="http://schemas.microsoft.com/office/powerpoint/2010/main" val="920552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29"/>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26"/>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32"/>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6" grpId="0"/>
      <p:bldP spid="29" grpId="0"/>
      <p:bldP spid="32"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022C4B-C5AD-5C2F-A6AC-95D098AC8DD0}"/>
              </a:ext>
            </a:extLst>
          </p:cNvPr>
          <p:cNvSpPr/>
          <p:nvPr/>
        </p:nvSpPr>
        <p:spPr>
          <a:xfrm>
            <a:off x="3396113" y="423854"/>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dirty="0">
                <a:solidFill>
                  <a:schemeClr val="bg1"/>
                </a:solidFill>
                <a:latin typeface="Onyx" panose="04050602080702020203" pitchFamily="82" charset="0"/>
              </a:rPr>
              <a:t>ASP Staff</a:t>
            </a:r>
          </a:p>
        </p:txBody>
      </p:sp>
      <p:sp>
        <p:nvSpPr>
          <p:cNvPr id="4" name="Rectangle 3">
            <a:extLst>
              <a:ext uri="{FF2B5EF4-FFF2-40B4-BE49-F238E27FC236}">
                <a16:creationId xmlns:a16="http://schemas.microsoft.com/office/drawing/2014/main" id="{3312FA96-486F-7511-16B8-4AA407B019BB}"/>
              </a:ext>
            </a:extLst>
          </p:cNvPr>
          <p:cNvSpPr/>
          <p:nvPr/>
        </p:nvSpPr>
        <p:spPr>
          <a:xfrm>
            <a:off x="4170412" y="1797406"/>
            <a:ext cx="3302801" cy="678185"/>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rgbClr val="7F0000"/>
                </a:solidFill>
              </a:rPr>
              <a:t>WILL NOT</a:t>
            </a:r>
          </a:p>
        </p:txBody>
      </p:sp>
      <p:sp>
        <p:nvSpPr>
          <p:cNvPr id="8" name="TextBox 7">
            <a:extLst>
              <a:ext uri="{FF2B5EF4-FFF2-40B4-BE49-F238E27FC236}">
                <a16:creationId xmlns:a16="http://schemas.microsoft.com/office/drawing/2014/main" id="{FF253262-2A18-88E4-467A-170659CDF1EC}"/>
              </a:ext>
            </a:extLst>
          </p:cNvPr>
          <p:cNvSpPr txBox="1"/>
          <p:nvPr/>
        </p:nvSpPr>
        <p:spPr>
          <a:xfrm>
            <a:off x="3092956" y="2475591"/>
            <a:ext cx="598407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Prepare any food items</a:t>
            </a:r>
          </a:p>
          <a:p>
            <a:pPr marL="457200" indent="-457200">
              <a:buFont typeface="Wingdings" panose="05000000000000000000" pitchFamily="2" charset="2"/>
              <a:buChar char="Ø"/>
            </a:pPr>
            <a:endParaRPr lang="en-US" sz="3200" b="1"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D23744E2-0ECD-3B25-9F52-A7964C29ED1C}"/>
              </a:ext>
            </a:extLst>
          </p:cNvPr>
          <p:cNvSpPr txBox="1"/>
          <p:nvPr/>
        </p:nvSpPr>
        <p:spPr>
          <a:xfrm>
            <a:off x="3091533" y="3889032"/>
            <a:ext cx="6100593" cy="1569660"/>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Remove hot food from warmers or ovens</a:t>
            </a:r>
          </a:p>
          <a:p>
            <a:pPr marL="457200" indent="-457200">
              <a:buFont typeface="Wingdings" panose="05000000000000000000" pitchFamily="2" charset="2"/>
              <a:buChar char="Ø"/>
            </a:pPr>
            <a:endParaRPr lang="en-US" sz="3200" b="1"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8D3155B4-BED6-3CA4-18E6-38BFD4BA3B20}"/>
              </a:ext>
            </a:extLst>
          </p:cNvPr>
          <p:cNvSpPr txBox="1"/>
          <p:nvPr/>
        </p:nvSpPr>
        <p:spPr>
          <a:xfrm>
            <a:off x="3092956" y="2918491"/>
            <a:ext cx="560555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Push community carts out to designated areas</a:t>
            </a:r>
          </a:p>
        </p:txBody>
      </p:sp>
    </p:spTree>
    <p:extLst>
      <p:ext uri="{BB962C8B-B14F-4D97-AF65-F5344CB8AC3E}">
        <p14:creationId xmlns:p14="http://schemas.microsoft.com/office/powerpoint/2010/main" val="25099244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100555" y="-176462"/>
            <a:ext cx="7905800" cy="733434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349321" y="5752915"/>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022C4B-C5AD-5C2F-A6AC-95D098AC8DD0}"/>
              </a:ext>
            </a:extLst>
          </p:cNvPr>
          <p:cNvSpPr/>
          <p:nvPr/>
        </p:nvSpPr>
        <p:spPr>
          <a:xfrm>
            <a:off x="3083861" y="1119222"/>
            <a:ext cx="6428545"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Onyx" panose="04050602080702020203" pitchFamily="82" charset="0"/>
              </a:rPr>
              <a:t>Saturday Meal </a:t>
            </a:r>
          </a:p>
          <a:p>
            <a:pPr algn="ctr"/>
            <a:r>
              <a:rPr lang="en-US" sz="8000" dirty="0">
                <a:solidFill>
                  <a:schemeClr val="bg1"/>
                </a:solidFill>
                <a:latin typeface="Onyx" panose="04050602080702020203" pitchFamily="82" charset="0"/>
              </a:rPr>
              <a:t>Service</a:t>
            </a:r>
          </a:p>
        </p:txBody>
      </p:sp>
      <p:sp>
        <p:nvSpPr>
          <p:cNvPr id="5" name="TextBox 4">
            <a:extLst>
              <a:ext uri="{FF2B5EF4-FFF2-40B4-BE49-F238E27FC236}">
                <a16:creationId xmlns:a16="http://schemas.microsoft.com/office/drawing/2014/main" id="{E633A855-8628-AE33-6758-266B70C8E1D8}"/>
              </a:ext>
            </a:extLst>
          </p:cNvPr>
          <p:cNvSpPr txBox="1"/>
          <p:nvPr/>
        </p:nvSpPr>
        <p:spPr>
          <a:xfrm>
            <a:off x="3154491" y="2826213"/>
            <a:ext cx="5301570" cy="3108543"/>
          </a:xfrm>
          <a:prstGeom prst="rect">
            <a:avLst/>
          </a:prstGeom>
          <a:noFill/>
        </p:spPr>
        <p:txBody>
          <a:bodyPr wrap="square" rtlCol="0">
            <a:spAutoFit/>
          </a:bodyPr>
          <a:lstStyle/>
          <a:p>
            <a:r>
              <a:rPr lang="en-US" dirty="0">
                <a:solidFill>
                  <a:schemeClr val="bg1"/>
                </a:solidFill>
                <a:latin typeface="Century Gothic" panose="020B0502020202020204" pitchFamily="34" charset="0"/>
              </a:rPr>
              <a:t>Saturday Meal Service can be classified into two different programs on campus: </a:t>
            </a:r>
          </a:p>
          <a:p>
            <a:endParaRPr lang="en-US" sz="800" dirty="0">
              <a:solidFill>
                <a:schemeClr val="bg1"/>
              </a:solidFill>
              <a:latin typeface="Century Gothic" panose="020B0502020202020204" pitchFamily="34" charset="0"/>
            </a:endParaRPr>
          </a:p>
          <a:p>
            <a:pPr marL="742950" lvl="1" indent="-182880">
              <a:buFont typeface="Arial" panose="020B0604020202020204" pitchFamily="34" charset="0"/>
              <a:buChar char="•"/>
            </a:pPr>
            <a:r>
              <a:rPr lang="en-US" dirty="0">
                <a:solidFill>
                  <a:schemeClr val="bg1"/>
                </a:solidFill>
                <a:latin typeface="Century Gothic" panose="020B0502020202020204" pitchFamily="34" charset="0"/>
              </a:rPr>
              <a:t>Expanded Learning Opportunity Programs (ELOP)(CACFP-supper served)</a:t>
            </a:r>
          </a:p>
          <a:p>
            <a:pPr marL="742950" lvl="1" indent="-182880">
              <a:buFont typeface="Arial" panose="020B0604020202020204" pitchFamily="34" charset="0"/>
              <a:buChar char="•"/>
            </a:pPr>
            <a:r>
              <a:rPr kumimoji="0" lang="en-US" b="0" u="none" strike="noStrike" kern="1200" cap="none" spc="0" normalizeH="0" baseline="0" noProof="0" dirty="0">
                <a:ln>
                  <a:noFill/>
                </a:ln>
                <a:solidFill>
                  <a:schemeClr val="bg1"/>
                </a:solidFill>
                <a:effectLst/>
                <a:uLnTx/>
                <a:uFillTx/>
                <a:latin typeface="Century Gothic" panose="020B0502020202020204" pitchFamily="34" charset="0"/>
              </a:rPr>
              <a:t>Instruction</a:t>
            </a:r>
            <a:r>
              <a:rPr lang="en-US" dirty="0">
                <a:solidFill>
                  <a:schemeClr val="bg1"/>
                </a:solidFill>
                <a:latin typeface="Century Gothic" panose="020B0502020202020204" pitchFamily="34" charset="0"/>
              </a:rPr>
              <a:t>al(NSL-breakfast and lunch served)</a:t>
            </a:r>
          </a:p>
          <a:p>
            <a:endParaRPr kumimoji="0" lang="en-US" sz="800" b="0" u="none" strike="noStrike" kern="1200" cap="none" spc="0" normalizeH="0" baseline="0" noProof="0" dirty="0">
              <a:ln>
                <a:noFill/>
              </a:ln>
              <a:solidFill>
                <a:schemeClr val="bg1"/>
              </a:solidFill>
              <a:effectLst/>
              <a:uLnTx/>
              <a:uFillTx/>
              <a:latin typeface="Century Gothic" panose="020B0502020202020204" pitchFamily="34" charset="0"/>
            </a:endParaRPr>
          </a:p>
          <a:p>
            <a:r>
              <a:rPr lang="en-US" sz="1800" b="0" i="0" dirty="0">
                <a:solidFill>
                  <a:schemeClr val="bg1"/>
                </a:solidFill>
                <a:effectLst/>
                <a:latin typeface="Century Gothic" panose="020B0502020202020204" pitchFamily="34" charset="0"/>
              </a:rPr>
              <a:t>Instructional programs refer to the </a:t>
            </a:r>
            <a:r>
              <a:rPr lang="en-US" sz="1800" b="0" i="1" dirty="0">
                <a:solidFill>
                  <a:schemeClr val="bg1"/>
                </a:solidFill>
                <a:effectLst/>
                <a:latin typeface="Century Gothic" panose="020B0502020202020204" pitchFamily="34" charset="0"/>
              </a:rPr>
              <a:t>Saturday Meal Service  </a:t>
            </a:r>
            <a:r>
              <a:rPr lang="en-US" dirty="0">
                <a:solidFill>
                  <a:schemeClr val="bg1"/>
                </a:solidFill>
                <a:latin typeface="Century Gothic" panose="020B0502020202020204" pitchFamily="34" charset="0"/>
              </a:rPr>
              <a:t>t</a:t>
            </a:r>
            <a:r>
              <a:rPr lang="en-US" sz="1800" b="0" i="0" dirty="0">
                <a:solidFill>
                  <a:schemeClr val="bg1"/>
                </a:solidFill>
                <a:effectLst/>
                <a:latin typeface="Century Gothic" panose="020B0502020202020204" pitchFamily="34" charset="0"/>
              </a:rPr>
              <a:t>raining for additional information.</a:t>
            </a:r>
            <a:endParaRPr lang="en-US" dirty="0">
              <a:solidFill>
                <a:schemeClr val="bg1"/>
              </a:solidFill>
              <a:latin typeface="Century Gothic" panose="020B0502020202020204" pitchFamily="34" charset="0"/>
            </a:endParaRPr>
          </a:p>
        </p:txBody>
      </p:sp>
      <p:pic>
        <p:nvPicPr>
          <p:cNvPr id="2054" name="Picture 6" descr="Наклейка NEW PNG - AVATAN PLUS">
            <a:extLst>
              <a:ext uri="{FF2B5EF4-FFF2-40B4-BE49-F238E27FC236}">
                <a16:creationId xmlns:a16="http://schemas.microsoft.com/office/drawing/2014/main" id="{523A9F27-6A76-8AF7-24D3-FBF7E9919ED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656084" y="-569342"/>
            <a:ext cx="4237784" cy="4344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7697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A1E9903A-A257-9137-F11B-03B1A94832EC}"/>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100426" y="639235"/>
            <a:ext cx="9201820" cy="1143000"/>
          </a:xfrm>
        </p:spPr>
        <p:txBody>
          <a:bodyPr>
            <a:normAutofit fontScale="90000"/>
          </a:bodyPr>
          <a:lstStyle/>
          <a:p>
            <a:r>
              <a:rPr lang="en-US" dirty="0">
                <a:solidFill>
                  <a:schemeClr val="tx2">
                    <a:lumMod val="50000"/>
                  </a:schemeClr>
                </a:solidFill>
              </a:rPr>
              <a:t>Saturday Meal Service</a:t>
            </a:r>
          </a:p>
        </p:txBody>
      </p:sp>
      <p:sp>
        <p:nvSpPr>
          <p:cNvPr id="32" name="Rectangle 31">
            <a:extLst>
              <a:ext uri="{FF2B5EF4-FFF2-40B4-BE49-F238E27FC236}">
                <a16:creationId xmlns:a16="http://schemas.microsoft.com/office/drawing/2014/main" id="{6E1CB8EB-B99E-4647-98EA-48959EA99265}"/>
              </a:ext>
            </a:extLst>
          </p:cNvPr>
          <p:cNvSpPr/>
          <p:nvPr/>
        </p:nvSpPr>
        <p:spPr>
          <a:xfrm>
            <a:off x="6379624" y="1113972"/>
            <a:ext cx="5661706" cy="45864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29AD117F-4F81-4F3A-AAB9-C76223833CC6}"/>
              </a:ext>
            </a:extLst>
          </p:cNvPr>
          <p:cNvSpPr/>
          <p:nvPr/>
        </p:nvSpPr>
        <p:spPr>
          <a:xfrm>
            <a:off x="5854423" y="4068932"/>
            <a:ext cx="5819553" cy="2513509"/>
          </a:xfrm>
          <a:prstGeom prst="rect">
            <a:avLst/>
          </a:prstGeom>
          <a:noFill/>
        </p:spPr>
        <p:txBody>
          <a:bodyPr wrap="square" lIns="91440" tIns="45720" rIns="91440" bIns="45720" anchor="t">
            <a:spAutoFit/>
          </a:bodyPr>
          <a:lstStyle/>
          <a:p>
            <a:pPr marL="342900" marR="0" lvl="0" indent="-342900" algn="l" defTabSz="457200" rtl="0" eaLnBrk="1" fontAlgn="auto" latinLnBrk="0" hangingPunct="1">
              <a:spcAft>
                <a:spcPts val="60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Must be submitted 4-6 weeks before the start of the program.</a:t>
            </a:r>
          </a:p>
          <a:p>
            <a:pPr marL="342900" marR="0" lvl="0" indent="-342900" algn="l" defTabSz="457200" rtl="0" eaLnBrk="1" fontAlgn="auto" latinLnBrk="0" hangingPunct="1">
              <a:spcAft>
                <a:spcPts val="60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Once completed by the program administrator, form must be signed by the Area Food Services Supervisor.</a:t>
            </a:r>
            <a:endParaRPr lang="en-US" sz="2000" dirty="0">
              <a:solidFill>
                <a:schemeClr val="tx2">
                  <a:lumMod val="50000"/>
                </a:schemeClr>
              </a:solidFill>
              <a:latin typeface="Century Gothic" panose="020B0502020202020204" pitchFamily="34" charset="0"/>
            </a:endParaRPr>
          </a:p>
          <a:p>
            <a:pPr marL="342900" indent="-342900">
              <a:spcAft>
                <a:spcPts val="400"/>
              </a:spcAft>
              <a:buFont typeface="Wingdings" panose="05000000000000000000" pitchFamily="2" charset="2"/>
              <a:buChar char="Ø"/>
              <a:defRPr/>
            </a:pPr>
            <a:endPar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a:p>
            <a:pPr marL="342900" marR="0" lvl="0" indent="-342900" algn="l" defTabSz="457200" rtl="0" eaLnBrk="1" fontAlgn="auto" latinLnBrk="0" hangingPunct="1">
              <a:spcBef>
                <a:spcPts val="0"/>
              </a:spcBef>
              <a:spcAft>
                <a:spcPts val="400"/>
              </a:spcAft>
              <a:buClrTx/>
              <a:buSzTx/>
              <a:buFont typeface="Wingdings" panose="05000000000000000000" pitchFamily="2" charset="2"/>
              <a:buChar char="Ø"/>
              <a:tabLst/>
              <a:defRPr/>
            </a:pPr>
            <a:endParaRPr lang="en-US" sz="2200" dirty="0">
              <a:solidFill>
                <a:schemeClr val="tx2">
                  <a:lumMod val="50000"/>
                </a:schemeClr>
              </a:solidFill>
              <a:latin typeface="Century Gothic" panose="020B0502020202020204" pitchFamily="34" charset="0"/>
            </a:endParaRPr>
          </a:p>
        </p:txBody>
      </p:sp>
      <p:sp>
        <p:nvSpPr>
          <p:cNvPr id="40" name="TextBox 39">
            <a:extLst>
              <a:ext uri="{FF2B5EF4-FFF2-40B4-BE49-F238E27FC236}">
                <a16:creationId xmlns:a16="http://schemas.microsoft.com/office/drawing/2014/main" id="{6C8CA4EA-14A6-4FB2-AA19-DFFDA1CDD15E}"/>
              </a:ext>
            </a:extLst>
          </p:cNvPr>
          <p:cNvSpPr txBox="1"/>
          <p:nvPr/>
        </p:nvSpPr>
        <p:spPr>
          <a:xfrm>
            <a:off x="5591562" y="2358025"/>
            <a:ext cx="6082414" cy="1446550"/>
          </a:xfrm>
          <a:prstGeom prst="rect">
            <a:avLst/>
          </a:prstGeom>
          <a:noFill/>
        </p:spPr>
        <p:txBody>
          <a:bodyPr wrap="square">
            <a:spAutoFit/>
          </a:bodyPr>
          <a:lstStyle/>
          <a:p>
            <a:pPr>
              <a:spcAft>
                <a:spcPts val="800"/>
              </a:spcAf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A </a:t>
            </a:r>
            <a:r>
              <a:rPr kumimoji="0" lang="en-US" sz="2200" b="1" i="1"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Request to Begin or Change Saturday Meal Service</a:t>
            </a:r>
            <a:r>
              <a:rPr kumimoji="0" lang="en-US" sz="2200" b="1"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 </a:t>
            </a:r>
            <a:r>
              <a:rPr kumimoji="0" lang="en-US" sz="220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form must be completed before the start of any Saturday program on site. </a:t>
            </a:r>
            <a:endParaRPr kumimoji="0" lang="en-US" sz="220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6" name="Flowchart: Connector 5">
            <a:extLst>
              <a:ext uri="{FF2B5EF4-FFF2-40B4-BE49-F238E27FC236}">
                <a16:creationId xmlns:a16="http://schemas.microsoft.com/office/drawing/2014/main" id="{4B3E2A3B-4316-6F47-8A68-8642BD75A485}"/>
              </a:ext>
            </a:extLst>
          </p:cNvPr>
          <p:cNvSpPr/>
          <p:nvPr/>
        </p:nvSpPr>
        <p:spPr>
          <a:xfrm>
            <a:off x="-888782" y="145471"/>
            <a:ext cx="6302920" cy="615598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9EE48964-6779-EF68-17C6-2A5C0F29AA49}"/>
              </a:ext>
            </a:extLst>
          </p:cNvPr>
          <p:cNvSpPr/>
          <p:nvPr/>
        </p:nvSpPr>
        <p:spPr>
          <a:xfrm>
            <a:off x="492789" y="5801284"/>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0D86D6F-C48E-8642-9467-8354A35E9785}"/>
              </a:ext>
            </a:extLst>
          </p:cNvPr>
          <p:cNvSpPr/>
          <p:nvPr/>
        </p:nvSpPr>
        <p:spPr>
          <a:xfrm>
            <a:off x="1667310" y="64671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40D895C-F18F-4E90-66D7-B2733F7A88D5}"/>
              </a:ext>
            </a:extLst>
          </p:cNvPr>
          <p:cNvPicPr>
            <a:picLocks noChangeAspect="1"/>
          </p:cNvPicPr>
          <p:nvPr/>
        </p:nvPicPr>
        <p:blipFill>
          <a:blip r:embed="rId3"/>
          <a:srcRect/>
          <a:stretch/>
        </p:blipFill>
        <p:spPr>
          <a:xfrm>
            <a:off x="473182" y="799665"/>
            <a:ext cx="3531106" cy="4847600"/>
          </a:xfrm>
          <a:prstGeom prst="rect">
            <a:avLst/>
          </a:prstGeom>
        </p:spPr>
      </p:pic>
      <p:sp>
        <p:nvSpPr>
          <p:cNvPr id="2" name="TextBox 1">
            <a:extLst>
              <a:ext uri="{FF2B5EF4-FFF2-40B4-BE49-F238E27FC236}">
                <a16:creationId xmlns:a16="http://schemas.microsoft.com/office/drawing/2014/main" id="{2657FFE8-D42C-F098-37A0-CA6ADD0469D5}"/>
              </a:ext>
            </a:extLst>
          </p:cNvPr>
          <p:cNvSpPr txBox="1"/>
          <p:nvPr/>
        </p:nvSpPr>
        <p:spPr>
          <a:xfrm>
            <a:off x="6058624" y="1600647"/>
            <a:ext cx="5285421" cy="369332"/>
          </a:xfrm>
          <a:prstGeom prst="rect">
            <a:avLst/>
          </a:prstGeom>
          <a:noFill/>
        </p:spPr>
        <p:txBody>
          <a:bodyPr wrap="none" rtlCol="0">
            <a:spAutoFit/>
          </a:bodyPr>
          <a:lstStyle/>
          <a:p>
            <a:r>
              <a:rPr lang="en-US" dirty="0">
                <a:solidFill>
                  <a:srgbClr val="10253F"/>
                </a:solidFill>
                <a:latin typeface="Century Gothic" panose="020B0502020202020204" pitchFamily="34" charset="0"/>
              </a:rPr>
              <a:t>For Expanded Learning Opportunity Programs</a:t>
            </a:r>
          </a:p>
        </p:txBody>
      </p:sp>
      <p:pic>
        <p:nvPicPr>
          <p:cNvPr id="3" name="Picture 6" descr="Наклейка NEW PNG - AVATAN PLUS">
            <a:extLst>
              <a:ext uri="{FF2B5EF4-FFF2-40B4-BE49-F238E27FC236}">
                <a16:creationId xmlns:a16="http://schemas.microsoft.com/office/drawing/2014/main" id="{30786910-3D99-D50E-DCD2-8DE2FF9DC77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10158" y="-174133"/>
            <a:ext cx="3032927" cy="293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9845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Flowchart: Connector 7">
            <a:extLst>
              <a:ext uri="{FF2B5EF4-FFF2-40B4-BE49-F238E27FC236}">
                <a16:creationId xmlns:a16="http://schemas.microsoft.com/office/drawing/2014/main" id="{A9640353-8CB6-9D57-12AE-B9A846D295DC}"/>
              </a:ext>
            </a:extLst>
          </p:cNvPr>
          <p:cNvSpPr/>
          <p:nvPr/>
        </p:nvSpPr>
        <p:spPr>
          <a:xfrm>
            <a:off x="-1623102" y="-1349334"/>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E3B8878A-12A9-EE82-76AD-F54C535B9139}"/>
              </a:ext>
            </a:extLst>
          </p:cNvPr>
          <p:cNvSpPr/>
          <p:nvPr/>
        </p:nvSpPr>
        <p:spPr>
          <a:xfrm>
            <a:off x="5776501" y="391012"/>
            <a:ext cx="6352441" cy="5920807"/>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10397" y="662060"/>
            <a:ext cx="5601330" cy="1325563"/>
          </a:xfrm>
        </p:spPr>
        <p:txBody>
          <a:bodyPr>
            <a:normAutofit/>
          </a:bodyPr>
          <a:lstStyle/>
          <a:p>
            <a:r>
              <a:rPr lang="en-US" sz="6600" dirty="0">
                <a:solidFill>
                  <a:schemeClr val="tx2">
                    <a:lumMod val="50000"/>
                  </a:schemeClr>
                </a:solidFill>
              </a:rPr>
              <a:t>ASP Training Sign in Sheet</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666863" y="2258671"/>
            <a:ext cx="4475852" cy="2877230"/>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2400" dirty="0">
                <a:solidFill>
                  <a:srgbClr val="10253F"/>
                </a:solidFill>
                <a:latin typeface="Century Gothic" panose="020B0502020202020204" pitchFamily="34" charset="0"/>
              </a:rPr>
              <a:t>ASP staff must be trained prior to working the Hot Supper or Saturday </a:t>
            </a:r>
            <a:r>
              <a:rPr lang="en-US" sz="2400" dirty="0">
                <a:solidFill>
                  <a:schemeClr val="tx2">
                    <a:lumMod val="50000"/>
                  </a:schemeClr>
                </a:solidFill>
                <a:latin typeface="Century Gothic" panose="020B0502020202020204" pitchFamily="34" charset="0"/>
              </a:rPr>
              <a:t>Program </a:t>
            </a:r>
            <a:r>
              <a:rPr lang="en-US" sz="2800" dirty="0">
                <a:solidFill>
                  <a:schemeClr val="tx2">
                    <a:lumMod val="50000"/>
                  </a:schemeClr>
                </a:solidFill>
                <a:latin typeface="Century Gothic" panose="020B0502020202020204" pitchFamily="34" charset="0"/>
              </a:rPr>
              <a:t>	</a:t>
            </a:r>
            <a:endParaRPr lang="en-US" sz="2400" dirty="0">
              <a:solidFill>
                <a:srgbClr val="000000"/>
              </a:solidFill>
              <a:latin typeface="Century Gothic" panose="020B0502020202020204" pitchFamily="34" charset="0"/>
            </a:endParaRPr>
          </a:p>
        </p:txBody>
      </p:sp>
      <p:sp>
        <p:nvSpPr>
          <p:cNvPr id="35" name="Content Placeholder 2">
            <a:extLst>
              <a:ext uri="{FF2B5EF4-FFF2-40B4-BE49-F238E27FC236}">
                <a16:creationId xmlns:a16="http://schemas.microsoft.com/office/drawing/2014/main" id="{52E6A37A-4AF2-49AC-8C7B-5AEB4431093C}"/>
              </a:ext>
            </a:extLst>
          </p:cNvPr>
          <p:cNvSpPr txBox="1">
            <a:spLocks/>
          </p:cNvSpPr>
          <p:nvPr/>
        </p:nvSpPr>
        <p:spPr>
          <a:xfrm>
            <a:off x="1046960" y="3887054"/>
            <a:ext cx="4844825" cy="1941321"/>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0"/>
              </a:spcBef>
              <a:spcAft>
                <a:spcPts val="800"/>
              </a:spcAft>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A copy will be given to ASP staff for their records.</a:t>
            </a:r>
          </a:p>
          <a:p>
            <a:pPr lvl="1">
              <a:spcBef>
                <a:spcPts val="0"/>
              </a:spcBef>
              <a:spcAft>
                <a:spcPts val="800"/>
              </a:spcAft>
              <a:buFont typeface="Wingdings" panose="05000000000000000000" pitchFamily="2" charset="2"/>
              <a:buChar char="Ø"/>
            </a:pPr>
            <a:endParaRPr lang="en-US" sz="2400" dirty="0">
              <a:solidFill>
                <a:srgbClr val="002060"/>
              </a:solidFill>
              <a:latin typeface="Century Gothic" panose="020B0502020202020204" pitchFamily="34" charset="0"/>
            </a:endParaRPr>
          </a:p>
        </p:txBody>
      </p:sp>
      <p:pic>
        <p:nvPicPr>
          <p:cNvPr id="12" name="Picture 11" descr="A blank form with text and a picture">
            <a:extLst>
              <a:ext uri="{FF2B5EF4-FFF2-40B4-BE49-F238E27FC236}">
                <a16:creationId xmlns:a16="http://schemas.microsoft.com/office/drawing/2014/main" id="{ED8E4D18-BA11-120D-1322-510529E9505B}"/>
              </a:ext>
            </a:extLst>
          </p:cNvPr>
          <p:cNvPicPr>
            <a:picLocks noChangeAspect="1"/>
          </p:cNvPicPr>
          <p:nvPr/>
        </p:nvPicPr>
        <p:blipFill>
          <a:blip r:embed="rId3"/>
          <a:stretch>
            <a:fillRect/>
          </a:stretch>
        </p:blipFill>
        <p:spPr>
          <a:xfrm>
            <a:off x="7363598" y="1218058"/>
            <a:ext cx="3354759" cy="4330983"/>
          </a:xfrm>
          <a:prstGeom prst="rect">
            <a:avLst/>
          </a:prstGeom>
        </p:spPr>
      </p:pic>
      <p:sp>
        <p:nvSpPr>
          <p:cNvPr id="34" name="Rectangle: Rounded Corners 33">
            <a:extLst>
              <a:ext uri="{FF2B5EF4-FFF2-40B4-BE49-F238E27FC236}">
                <a16:creationId xmlns:a16="http://schemas.microsoft.com/office/drawing/2014/main" id="{FD6D504D-63C5-499D-BCE4-F119C302340C}"/>
              </a:ext>
            </a:extLst>
          </p:cNvPr>
          <p:cNvSpPr/>
          <p:nvPr/>
        </p:nvSpPr>
        <p:spPr>
          <a:xfrm>
            <a:off x="10067755" y="4948830"/>
            <a:ext cx="823596" cy="368898"/>
          </a:xfrm>
          <a:prstGeom prst="roundRect">
            <a:avLst>
              <a:gd name="adj" fmla="val 1320"/>
            </a:avLst>
          </a:prstGeom>
          <a:solidFill>
            <a:srgbClr val="FDB827"/>
          </a:solid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b="1" dirty="0">
                <a:solidFill>
                  <a:srgbClr val="002060"/>
                </a:solidFill>
              </a:rPr>
              <a:t>Do not write BTB</a:t>
            </a:r>
          </a:p>
        </p:txBody>
      </p:sp>
      <p:sp>
        <p:nvSpPr>
          <p:cNvPr id="30" name="Rectangle 29">
            <a:extLst>
              <a:ext uri="{FF2B5EF4-FFF2-40B4-BE49-F238E27FC236}">
                <a16:creationId xmlns:a16="http://schemas.microsoft.com/office/drawing/2014/main" id="{D3DFBC46-B042-4AAD-A509-5487197A5734}"/>
              </a:ext>
            </a:extLst>
          </p:cNvPr>
          <p:cNvSpPr/>
          <p:nvPr/>
        </p:nvSpPr>
        <p:spPr>
          <a:xfrm>
            <a:off x="9262865" y="2886241"/>
            <a:ext cx="810228" cy="1790675"/>
          </a:xfrm>
          <a:prstGeom prst="rect">
            <a:avLst/>
          </a:prstGeom>
          <a:no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748805BA-B8E5-465C-80D6-EBDA2BBD1DD3}"/>
              </a:ext>
            </a:extLst>
          </p:cNvPr>
          <p:cNvSpPr/>
          <p:nvPr/>
        </p:nvSpPr>
        <p:spPr>
          <a:xfrm>
            <a:off x="6809397" y="2888466"/>
            <a:ext cx="920350" cy="645480"/>
          </a:xfrm>
          <a:prstGeom prst="roundRect">
            <a:avLst>
              <a:gd name="adj" fmla="val 1320"/>
            </a:avLst>
          </a:prstGeom>
          <a:solidFill>
            <a:srgbClr val="FDB827"/>
          </a:solid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rgbClr val="002060"/>
                </a:solidFill>
              </a:rPr>
              <a:t>1</a:t>
            </a:r>
            <a:r>
              <a:rPr lang="en-US" sz="1200" b="1" baseline="30000" dirty="0">
                <a:solidFill>
                  <a:srgbClr val="002060"/>
                </a:solidFill>
              </a:rPr>
              <a:t>st</a:t>
            </a:r>
            <a:r>
              <a:rPr lang="en-US" sz="1200" b="1" dirty="0">
                <a:solidFill>
                  <a:srgbClr val="002060"/>
                </a:solidFill>
              </a:rPr>
              <a:t> day of school is August 12</a:t>
            </a:r>
            <a:r>
              <a:rPr lang="en-US" sz="1200" b="1" baseline="30000" dirty="0">
                <a:solidFill>
                  <a:srgbClr val="002060"/>
                </a:solidFill>
              </a:rPr>
              <a:t>th</a:t>
            </a:r>
            <a:endParaRPr lang="en-US" sz="1200" b="1" dirty="0">
              <a:solidFill>
                <a:srgbClr val="002060"/>
              </a:solidFill>
            </a:endParaRPr>
          </a:p>
        </p:txBody>
      </p:sp>
      <p:cxnSp>
        <p:nvCxnSpPr>
          <p:cNvPr id="33" name="Straight Connector 32">
            <a:extLst>
              <a:ext uri="{FF2B5EF4-FFF2-40B4-BE49-F238E27FC236}">
                <a16:creationId xmlns:a16="http://schemas.microsoft.com/office/drawing/2014/main" id="{E85C53BA-8F80-4BF3-A71F-E51079ADC2BF}"/>
              </a:ext>
            </a:extLst>
          </p:cNvPr>
          <p:cNvCxnSpPr>
            <a:cxnSpLocks/>
          </p:cNvCxnSpPr>
          <p:nvPr/>
        </p:nvCxnSpPr>
        <p:spPr>
          <a:xfrm>
            <a:off x="9759350" y="4676916"/>
            <a:ext cx="325221" cy="271914"/>
          </a:xfrm>
          <a:prstGeom prst="line">
            <a:avLst/>
          </a:prstGeom>
          <a:ln>
            <a:solidFill>
              <a:srgbClr val="FDB827"/>
            </a:solidFill>
          </a:ln>
          <a:effectLst/>
        </p:spPr>
        <p:style>
          <a:lnRef idx="2">
            <a:schemeClr val="accent1"/>
          </a:lnRef>
          <a:fillRef idx="0">
            <a:schemeClr val="accent1"/>
          </a:fillRef>
          <a:effectRef idx="1">
            <a:schemeClr val="accent1"/>
          </a:effectRef>
          <a:fontRef idx="minor">
            <a:schemeClr val="tx1"/>
          </a:fontRef>
        </p:style>
      </p:cxnSp>
      <p:sp>
        <p:nvSpPr>
          <p:cNvPr id="2" name="Flowchart: Connector 1">
            <a:extLst>
              <a:ext uri="{FF2B5EF4-FFF2-40B4-BE49-F238E27FC236}">
                <a16:creationId xmlns:a16="http://schemas.microsoft.com/office/drawing/2014/main" id="{4E5027FA-1DE3-8D38-321C-37ACCB9C8A1C}"/>
              </a:ext>
            </a:extLst>
          </p:cNvPr>
          <p:cNvSpPr/>
          <p:nvPr/>
        </p:nvSpPr>
        <p:spPr>
          <a:xfrm>
            <a:off x="11142578" y="443845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EDDF2BB6-BF18-7AAC-F63E-4F05AD3EE247}"/>
              </a:ext>
            </a:extLst>
          </p:cNvPr>
          <p:cNvSpPr/>
          <p:nvPr/>
        </p:nvSpPr>
        <p:spPr>
          <a:xfrm>
            <a:off x="11156067" y="569356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9628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D450396-37A1-8C50-B7F6-124AD301BEF3}"/>
              </a:ext>
            </a:extLst>
          </p:cNvPr>
          <p:cNvSpPr/>
          <p:nvPr/>
        </p:nvSpPr>
        <p:spPr>
          <a:xfrm>
            <a:off x="-2650495" y="-1477986"/>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BE869845-F090-47E1-4DD7-8ECB12860948}"/>
              </a:ext>
            </a:extLst>
          </p:cNvPr>
          <p:cNvSpPr/>
          <p:nvPr/>
        </p:nvSpPr>
        <p:spPr>
          <a:xfrm>
            <a:off x="6145368" y="-146299"/>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44873" y="697149"/>
            <a:ext cx="4853473" cy="1143000"/>
          </a:xfrm>
        </p:spPr>
        <p:txBody>
          <a:bodyPr>
            <a:noAutofit/>
          </a:bodyPr>
          <a:lstStyle/>
          <a:p>
            <a:pPr algn="l"/>
            <a:r>
              <a:rPr lang="en-US" dirty="0">
                <a:solidFill>
                  <a:schemeClr val="tx2">
                    <a:lumMod val="50000"/>
                  </a:schemeClr>
                </a:solidFill>
              </a:rPr>
              <a:t>Saturday Meal Service Checklist</a:t>
            </a:r>
          </a:p>
        </p:txBody>
      </p:sp>
      <p:sp>
        <p:nvSpPr>
          <p:cNvPr id="5" name="Flowchart: Connector 4">
            <a:extLst>
              <a:ext uri="{FF2B5EF4-FFF2-40B4-BE49-F238E27FC236}">
                <a16:creationId xmlns:a16="http://schemas.microsoft.com/office/drawing/2014/main" id="{8A228334-236D-7D77-39A8-494E85F24C84}"/>
              </a:ext>
            </a:extLst>
          </p:cNvPr>
          <p:cNvSpPr/>
          <p:nvPr/>
        </p:nvSpPr>
        <p:spPr>
          <a:xfrm>
            <a:off x="10544718" y="571850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8EE7DBF5-B66E-6B65-0682-CD6F86E668F4}"/>
              </a:ext>
            </a:extLst>
          </p:cNvPr>
          <p:cNvSpPr/>
          <p:nvPr/>
        </p:nvSpPr>
        <p:spPr>
          <a:xfrm>
            <a:off x="10098282" y="640673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Content Placeholder 3">
            <a:extLst>
              <a:ext uri="{FF2B5EF4-FFF2-40B4-BE49-F238E27FC236}">
                <a16:creationId xmlns:a16="http://schemas.microsoft.com/office/drawing/2014/main" id="{249FCB5B-034B-5681-F61C-39A8B890FEE6}"/>
              </a:ext>
            </a:extLst>
          </p:cNvPr>
          <p:cNvPicPr>
            <a:picLocks noGrp="1" noChangeAspect="1"/>
          </p:cNvPicPr>
          <p:nvPr>
            <p:ph idx="1"/>
          </p:nvPr>
        </p:nvPicPr>
        <p:blipFill>
          <a:blip r:embed="rId3"/>
          <a:srcRect t="31" b="31"/>
          <a:stretch/>
        </p:blipFill>
        <p:spPr>
          <a:xfrm>
            <a:off x="7479481" y="561850"/>
            <a:ext cx="3881891" cy="5031433"/>
          </a:xfrm>
          <a:prstGeom prst="rect">
            <a:avLst/>
          </a:prstGeom>
          <a:ln w="28575">
            <a:noFill/>
          </a:ln>
        </p:spPr>
      </p:pic>
      <p:sp>
        <p:nvSpPr>
          <p:cNvPr id="11" name="TextBox 10">
            <a:extLst>
              <a:ext uri="{FF2B5EF4-FFF2-40B4-BE49-F238E27FC236}">
                <a16:creationId xmlns:a16="http://schemas.microsoft.com/office/drawing/2014/main" id="{A73225C6-4626-D7E2-75B2-F185C59FF763}"/>
              </a:ext>
            </a:extLst>
          </p:cNvPr>
          <p:cNvSpPr txBox="1"/>
          <p:nvPr/>
        </p:nvSpPr>
        <p:spPr>
          <a:xfrm>
            <a:off x="341473" y="2744531"/>
            <a:ext cx="5740009" cy="3416320"/>
          </a:xfrm>
          <a:prstGeom prst="rect">
            <a:avLst/>
          </a:prstGeom>
          <a:noFill/>
        </p:spPr>
        <p:txBody>
          <a:bodyPr wrap="square" rtlCol="0">
            <a:spAutoFit/>
          </a:bodyPr>
          <a:lstStyle/>
          <a:p>
            <a:r>
              <a:rPr lang="en-US" sz="2400" dirty="0">
                <a:solidFill>
                  <a:srgbClr val="10253F"/>
                </a:solidFill>
                <a:latin typeface="Century Gothic" panose="020B0502020202020204" pitchFamily="34" charset="0"/>
              </a:rPr>
              <a:t>The Saturday Meal Service Checklist is used to ensure Saturday meals are served in compliance to CDE guidelines. </a:t>
            </a:r>
          </a:p>
          <a:p>
            <a:pPr marL="800100" lvl="1" indent="-274320">
              <a:buFont typeface="Arial" panose="020B0604020202020204" pitchFamily="34" charset="0"/>
              <a:buChar char="•"/>
            </a:pPr>
            <a:r>
              <a:rPr lang="en-US" sz="2400" dirty="0">
                <a:solidFill>
                  <a:srgbClr val="10253F"/>
                </a:solidFill>
                <a:latin typeface="Century Gothic" panose="020B0502020202020204" pitchFamily="34" charset="0"/>
              </a:rPr>
              <a:t>Check list must be completed within the first 4 weeks of the Saturday program by the Saturday program administration.</a:t>
            </a:r>
          </a:p>
        </p:txBody>
      </p:sp>
      <p:pic>
        <p:nvPicPr>
          <p:cNvPr id="6" name="Picture 6" descr="Наклейка NEW PNG - AVATAN PLUS">
            <a:extLst>
              <a:ext uri="{FF2B5EF4-FFF2-40B4-BE49-F238E27FC236}">
                <a16:creationId xmlns:a16="http://schemas.microsoft.com/office/drawing/2014/main" id="{BDE6EB51-B9D7-C63E-0507-12D967A8FB0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5400000">
            <a:off x="9674840" y="-400110"/>
            <a:ext cx="2872173" cy="293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8904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66FBF2-09F7-8F92-ED8D-887F7DEA7527}"/>
              </a:ext>
            </a:extLst>
          </p:cNvPr>
          <p:cNvSpPr/>
          <p:nvPr/>
        </p:nvSpPr>
        <p:spPr>
          <a:xfrm>
            <a:off x="4961299" y="1869"/>
            <a:ext cx="7267814"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F9B3DA8-B971-9410-65C4-B2507FB4D25E}"/>
              </a:ext>
            </a:extLst>
          </p:cNvPr>
          <p:cNvGrpSpPr/>
          <p:nvPr/>
        </p:nvGrpSpPr>
        <p:grpSpPr>
          <a:xfrm>
            <a:off x="5401135" y="3128142"/>
            <a:ext cx="2420927" cy="3727989"/>
            <a:chOff x="9736606" y="-3105"/>
            <a:chExt cx="2420927" cy="3727989"/>
          </a:xfrm>
        </p:grpSpPr>
        <p:pic>
          <p:nvPicPr>
            <p:cNvPr id="56" name="Picture 55">
              <a:extLst>
                <a:ext uri="{FF2B5EF4-FFF2-40B4-BE49-F238E27FC236}">
                  <a16:creationId xmlns:a16="http://schemas.microsoft.com/office/drawing/2014/main" id="{F7EAD655-E298-472A-A3B5-8E6B6338B945}"/>
                </a:ext>
              </a:extLst>
            </p:cNvPr>
            <p:cNvPicPr>
              <a:picLocks noChangeAspect="1"/>
            </p:cNvPicPr>
            <p:nvPr/>
          </p:nvPicPr>
          <p:blipFill>
            <a:blip r:embed="rId3"/>
            <a:srcRect/>
            <a:stretch/>
          </p:blipFill>
          <p:spPr>
            <a:xfrm>
              <a:off x="10021953" y="278210"/>
              <a:ext cx="1933054" cy="2501013"/>
            </a:xfrm>
            <a:prstGeom prst="rect">
              <a:avLst/>
            </a:prstGeom>
            <a:ln w="9525">
              <a:noFill/>
            </a:ln>
          </p:spPr>
        </p:pic>
        <p:sp>
          <p:nvSpPr>
            <p:cNvPr id="57" name="Rectangle 56">
              <a:extLst>
                <a:ext uri="{FF2B5EF4-FFF2-40B4-BE49-F238E27FC236}">
                  <a16:creationId xmlns:a16="http://schemas.microsoft.com/office/drawing/2014/main" id="{74D97889-C4E1-4CFD-B607-89B7A0C9CD49}"/>
                </a:ext>
              </a:extLst>
            </p:cNvPr>
            <p:cNvSpPr/>
            <p:nvPr/>
          </p:nvSpPr>
          <p:spPr>
            <a:xfrm>
              <a:off x="9841032" y="2801554"/>
              <a:ext cx="2316501" cy="923330"/>
            </a:xfrm>
            <a:prstGeom prst="rect">
              <a:avLst/>
            </a:prstGeom>
          </p:spPr>
          <p:txBody>
            <a:bodyPr wrap="square">
              <a:spAutoFit/>
            </a:bodyPr>
            <a:lstStyle/>
            <a:p>
              <a:pPr algn="ctr"/>
              <a:r>
                <a:rPr lang="en-US" b="1" dirty="0">
                  <a:solidFill>
                    <a:srgbClr val="EAEAEA"/>
                  </a:solidFill>
                  <a:latin typeface="Century Gothic" panose="020B0502020202020204" pitchFamily="34" charset="0"/>
                </a:rPr>
                <a:t>Saturday Program Attendance Rosters</a:t>
              </a:r>
            </a:p>
          </p:txBody>
        </p:sp>
        <p:sp>
          <p:nvSpPr>
            <p:cNvPr id="58" name="TextBox 57">
              <a:extLst>
                <a:ext uri="{FF2B5EF4-FFF2-40B4-BE49-F238E27FC236}">
                  <a16:creationId xmlns:a16="http://schemas.microsoft.com/office/drawing/2014/main" id="{233A6220-A17E-4330-A684-A386D56889B2}"/>
                </a:ext>
              </a:extLst>
            </p:cNvPr>
            <p:cNvSpPr txBox="1"/>
            <p:nvPr/>
          </p:nvSpPr>
          <p:spPr>
            <a:xfrm>
              <a:off x="9736606" y="-3105"/>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3</a:t>
              </a:r>
            </a:p>
          </p:txBody>
        </p:sp>
      </p:grpSp>
      <p:sp>
        <p:nvSpPr>
          <p:cNvPr id="109" name="Title 3">
            <a:extLst>
              <a:ext uri="{FF2B5EF4-FFF2-40B4-BE49-F238E27FC236}">
                <a16:creationId xmlns:a16="http://schemas.microsoft.com/office/drawing/2014/main" id="{2631B344-160A-4311-92AC-A281A65B99B2}"/>
              </a:ext>
            </a:extLst>
          </p:cNvPr>
          <p:cNvSpPr>
            <a:spLocks noGrp="1"/>
          </p:cNvSpPr>
          <p:nvPr>
            <p:ph type="title"/>
          </p:nvPr>
        </p:nvSpPr>
        <p:spPr>
          <a:xfrm>
            <a:off x="44999" y="1386719"/>
            <a:ext cx="4973381" cy="4413537"/>
          </a:xfrm>
        </p:spPr>
        <p:txBody>
          <a:bodyPr>
            <a:noAutofit/>
          </a:bodyPr>
          <a:lstStyle/>
          <a:p>
            <a:pPr>
              <a:lnSpc>
                <a:spcPct val="70000"/>
              </a:lnSpc>
            </a:pPr>
            <a:r>
              <a:rPr lang="en-US" sz="8800" dirty="0">
                <a:solidFill>
                  <a:srgbClr val="EAEAEA"/>
                </a:solidFill>
              </a:rPr>
              <a:t>Saturday</a:t>
            </a:r>
            <a:br>
              <a:rPr lang="en-US" sz="8800" dirty="0">
                <a:solidFill>
                  <a:srgbClr val="EAEAEA"/>
                </a:solidFill>
              </a:rPr>
            </a:br>
            <a:r>
              <a:rPr lang="en-US" sz="8800" dirty="0">
                <a:solidFill>
                  <a:srgbClr val="EAEAEA"/>
                </a:solidFill>
              </a:rPr>
              <a:t>Meal Service</a:t>
            </a:r>
            <a:br>
              <a:rPr lang="en-US" sz="8800" dirty="0">
                <a:solidFill>
                  <a:srgbClr val="EAEAEA"/>
                </a:solidFill>
              </a:rPr>
            </a:br>
            <a:r>
              <a:rPr lang="en-US" sz="8800" dirty="0">
                <a:solidFill>
                  <a:srgbClr val="EAEAEA"/>
                </a:solidFill>
              </a:rPr>
              <a:t>Daily Forms</a:t>
            </a:r>
          </a:p>
        </p:txBody>
      </p:sp>
      <p:sp>
        <p:nvSpPr>
          <p:cNvPr id="20" name="Flowchart: Connector 19">
            <a:extLst>
              <a:ext uri="{FF2B5EF4-FFF2-40B4-BE49-F238E27FC236}">
                <a16:creationId xmlns:a16="http://schemas.microsoft.com/office/drawing/2014/main" id="{BA0F1F9D-F0FD-560D-BC6B-5C08CDA502F7}"/>
              </a:ext>
            </a:extLst>
          </p:cNvPr>
          <p:cNvSpPr/>
          <p:nvPr/>
        </p:nvSpPr>
        <p:spPr>
          <a:xfrm>
            <a:off x="4314569" y="5724926"/>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EB3AEF25-63E5-3DB2-2437-0ED58569D3AD}"/>
              </a:ext>
            </a:extLst>
          </p:cNvPr>
          <p:cNvSpPr/>
          <p:nvPr/>
        </p:nvSpPr>
        <p:spPr>
          <a:xfrm>
            <a:off x="3874953" y="641759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D74D3147-A3DC-5A8A-BA95-18F4F7A743F0}"/>
              </a:ext>
            </a:extLst>
          </p:cNvPr>
          <p:cNvGrpSpPr/>
          <p:nvPr/>
        </p:nvGrpSpPr>
        <p:grpSpPr>
          <a:xfrm>
            <a:off x="5049165" y="110302"/>
            <a:ext cx="2923882" cy="2921128"/>
            <a:chOff x="4955214" y="768344"/>
            <a:chExt cx="2923882" cy="2921128"/>
          </a:xfrm>
        </p:grpSpPr>
        <p:sp>
          <p:nvSpPr>
            <p:cNvPr id="30" name="Rectangle 29">
              <a:extLst>
                <a:ext uri="{FF2B5EF4-FFF2-40B4-BE49-F238E27FC236}">
                  <a16:creationId xmlns:a16="http://schemas.microsoft.com/office/drawing/2014/main" id="{41C4CDF5-42D8-4BCD-99FC-F850BCD319EE}"/>
                </a:ext>
              </a:extLst>
            </p:cNvPr>
            <p:cNvSpPr/>
            <p:nvPr/>
          </p:nvSpPr>
          <p:spPr>
            <a:xfrm>
              <a:off x="5400807" y="3043141"/>
              <a:ext cx="2316501" cy="646331"/>
            </a:xfrm>
            <a:prstGeom prst="rect">
              <a:avLst/>
            </a:prstGeom>
          </p:spPr>
          <p:txBody>
            <a:bodyPr wrap="square">
              <a:spAutoFit/>
            </a:bodyPr>
            <a:lstStyle/>
            <a:p>
              <a:pPr algn="ctr"/>
              <a:r>
                <a:rPr lang="en-US" b="1" dirty="0">
                  <a:solidFill>
                    <a:srgbClr val="EAEAEA"/>
                  </a:solidFill>
                  <a:latin typeface="Century Gothic" panose="020B0502020202020204" pitchFamily="34" charset="0"/>
                </a:rPr>
                <a:t>Saturday Daily Transport Record</a:t>
              </a:r>
            </a:p>
          </p:txBody>
        </p:sp>
        <p:pic>
          <p:nvPicPr>
            <p:cNvPr id="4" name="Picture 3">
              <a:extLst>
                <a:ext uri="{FF2B5EF4-FFF2-40B4-BE49-F238E27FC236}">
                  <a16:creationId xmlns:a16="http://schemas.microsoft.com/office/drawing/2014/main" id="{5B13CC63-E63B-903D-6039-CD61D2C761A5}"/>
                </a:ext>
              </a:extLst>
            </p:cNvPr>
            <p:cNvPicPr>
              <a:picLocks noChangeAspect="1"/>
            </p:cNvPicPr>
            <p:nvPr/>
          </p:nvPicPr>
          <p:blipFill>
            <a:blip r:embed="rId4"/>
            <a:srcRect/>
            <a:stretch/>
          </p:blipFill>
          <p:spPr>
            <a:xfrm>
              <a:off x="5162776" y="1030873"/>
              <a:ext cx="2716320" cy="1987936"/>
            </a:xfrm>
            <a:prstGeom prst="rect">
              <a:avLst/>
            </a:prstGeom>
          </p:spPr>
        </p:pic>
        <p:sp>
          <p:nvSpPr>
            <p:cNvPr id="38" name="TextBox 37">
              <a:extLst>
                <a:ext uri="{FF2B5EF4-FFF2-40B4-BE49-F238E27FC236}">
                  <a16:creationId xmlns:a16="http://schemas.microsoft.com/office/drawing/2014/main" id="{AEA53967-8755-484E-9DE9-83AD2E50909B}"/>
                </a:ext>
              </a:extLst>
            </p:cNvPr>
            <p:cNvSpPr txBox="1"/>
            <p:nvPr/>
          </p:nvSpPr>
          <p:spPr>
            <a:xfrm>
              <a:off x="4955214" y="768344"/>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1</a:t>
              </a:r>
            </a:p>
          </p:txBody>
        </p:sp>
      </p:grpSp>
      <p:grpSp>
        <p:nvGrpSpPr>
          <p:cNvPr id="24" name="Group 23">
            <a:extLst>
              <a:ext uri="{FF2B5EF4-FFF2-40B4-BE49-F238E27FC236}">
                <a16:creationId xmlns:a16="http://schemas.microsoft.com/office/drawing/2014/main" id="{1952FD6E-ADCE-7D49-CAF5-8BA4640006AE}"/>
              </a:ext>
            </a:extLst>
          </p:cNvPr>
          <p:cNvGrpSpPr/>
          <p:nvPr/>
        </p:nvGrpSpPr>
        <p:grpSpPr>
          <a:xfrm>
            <a:off x="8931610" y="51534"/>
            <a:ext cx="2435321" cy="3447052"/>
            <a:chOff x="7160790" y="370318"/>
            <a:chExt cx="2435321" cy="3447052"/>
          </a:xfrm>
        </p:grpSpPr>
        <p:sp>
          <p:nvSpPr>
            <p:cNvPr id="48" name="Rectangle 47">
              <a:extLst>
                <a:ext uri="{FF2B5EF4-FFF2-40B4-BE49-F238E27FC236}">
                  <a16:creationId xmlns:a16="http://schemas.microsoft.com/office/drawing/2014/main" id="{1093DF29-B712-4EAA-B1B1-D4ECE3598651}"/>
                </a:ext>
              </a:extLst>
            </p:cNvPr>
            <p:cNvSpPr/>
            <p:nvPr/>
          </p:nvSpPr>
          <p:spPr>
            <a:xfrm>
              <a:off x="7279610" y="3171039"/>
              <a:ext cx="2316501" cy="646331"/>
            </a:xfrm>
            <a:prstGeom prst="rect">
              <a:avLst/>
            </a:prstGeom>
          </p:spPr>
          <p:txBody>
            <a:bodyPr wrap="square">
              <a:spAutoFit/>
            </a:bodyPr>
            <a:lstStyle/>
            <a:p>
              <a:pPr algn="ctr"/>
              <a:r>
                <a:rPr lang="en-US" b="1" dirty="0">
                  <a:solidFill>
                    <a:srgbClr val="EAEAEA"/>
                  </a:solidFill>
                  <a:latin typeface="Century Gothic" panose="020B0502020202020204" pitchFamily="34" charset="0"/>
                </a:rPr>
                <a:t>Saturday Service Meal Count Report</a:t>
              </a:r>
            </a:p>
          </p:txBody>
        </p:sp>
        <p:pic>
          <p:nvPicPr>
            <p:cNvPr id="6" name="Picture 5">
              <a:extLst>
                <a:ext uri="{FF2B5EF4-FFF2-40B4-BE49-F238E27FC236}">
                  <a16:creationId xmlns:a16="http://schemas.microsoft.com/office/drawing/2014/main" id="{94E24520-BAA3-4BF8-F767-C5F943C20F71}"/>
                </a:ext>
              </a:extLst>
            </p:cNvPr>
            <p:cNvPicPr>
              <a:picLocks noChangeAspect="1"/>
            </p:cNvPicPr>
            <p:nvPr/>
          </p:nvPicPr>
          <p:blipFill>
            <a:blip r:embed="rId5"/>
            <a:srcRect/>
            <a:stretch/>
          </p:blipFill>
          <p:spPr>
            <a:xfrm>
              <a:off x="7463352" y="622806"/>
              <a:ext cx="1949018" cy="2542327"/>
            </a:xfrm>
            <a:prstGeom prst="rect">
              <a:avLst/>
            </a:prstGeom>
          </p:spPr>
        </p:pic>
        <p:sp>
          <p:nvSpPr>
            <p:cNvPr id="50" name="TextBox 49">
              <a:extLst>
                <a:ext uri="{FF2B5EF4-FFF2-40B4-BE49-F238E27FC236}">
                  <a16:creationId xmlns:a16="http://schemas.microsoft.com/office/drawing/2014/main" id="{8127B6C9-134B-4796-9F4F-6BA3B6BFED90}"/>
                </a:ext>
              </a:extLst>
            </p:cNvPr>
            <p:cNvSpPr txBox="1"/>
            <p:nvPr/>
          </p:nvSpPr>
          <p:spPr>
            <a:xfrm>
              <a:off x="7160790" y="370318"/>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2</a:t>
              </a:r>
            </a:p>
          </p:txBody>
        </p:sp>
      </p:grpSp>
    </p:spTree>
    <p:extLst>
      <p:ext uri="{BB962C8B-B14F-4D97-AF65-F5344CB8AC3E}">
        <p14:creationId xmlns:p14="http://schemas.microsoft.com/office/powerpoint/2010/main" val="763213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4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400"/>
                            </p:stCondLst>
                            <p:childTnLst>
                              <p:par>
                                <p:cTn id="11" presetID="1" presetClass="entr" presetSubtype="0" fill="hold" nodeType="afterEffect">
                                  <p:stCondLst>
                                    <p:cond delay="40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909A11FC-A456-EB3B-8F03-541069509916}"/>
              </a:ext>
            </a:extLst>
          </p:cNvPr>
          <p:cNvSpPr/>
          <p:nvPr/>
        </p:nvSpPr>
        <p:spPr>
          <a:xfrm>
            <a:off x="6145368" y="46782"/>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 close-up of a document&#10;&#10;Description automatically generated">
            <a:extLst>
              <a:ext uri="{FF2B5EF4-FFF2-40B4-BE49-F238E27FC236}">
                <a16:creationId xmlns:a16="http://schemas.microsoft.com/office/drawing/2014/main" id="{FE4EFDC0-70CC-3F6B-6FA7-EF320629F1F9}"/>
              </a:ext>
            </a:extLst>
          </p:cNvPr>
          <p:cNvPicPr>
            <a:picLocks noChangeAspect="1"/>
          </p:cNvPicPr>
          <p:nvPr/>
        </p:nvPicPr>
        <p:blipFill>
          <a:blip r:embed="rId2"/>
          <a:stretch>
            <a:fillRect/>
          </a:stretch>
        </p:blipFill>
        <p:spPr>
          <a:xfrm>
            <a:off x="6782708" y="1584377"/>
            <a:ext cx="5040992" cy="3689245"/>
          </a:xfrm>
          <a:prstGeom prst="rect">
            <a:avLst/>
          </a:prstGeom>
        </p:spPr>
      </p:pic>
      <p:sp>
        <p:nvSpPr>
          <p:cNvPr id="7" name="Flowchart: Connector 6">
            <a:extLst>
              <a:ext uri="{FF2B5EF4-FFF2-40B4-BE49-F238E27FC236}">
                <a16:creationId xmlns:a16="http://schemas.microsoft.com/office/drawing/2014/main" id="{913429FC-9EF8-6DD3-0196-6EF8B72F4E6F}"/>
              </a:ext>
            </a:extLst>
          </p:cNvPr>
          <p:cNvSpPr/>
          <p:nvPr/>
        </p:nvSpPr>
        <p:spPr>
          <a:xfrm>
            <a:off x="-2650495" y="-1477986"/>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5CFBAD-4379-1BE1-5EDE-AFDE021CCFE4}"/>
              </a:ext>
            </a:extLst>
          </p:cNvPr>
          <p:cNvSpPr>
            <a:spLocks noGrp="1"/>
          </p:cNvSpPr>
          <p:nvPr>
            <p:ph type="title"/>
          </p:nvPr>
        </p:nvSpPr>
        <p:spPr>
          <a:xfrm>
            <a:off x="-395227" y="596900"/>
            <a:ext cx="5487927" cy="1143000"/>
          </a:xfrm>
        </p:spPr>
        <p:txBody>
          <a:bodyPr/>
          <a:lstStyle/>
          <a:p>
            <a:r>
              <a:rPr lang="en-US" dirty="0">
                <a:solidFill>
                  <a:srgbClr val="10253F"/>
                </a:solidFill>
              </a:rPr>
              <a:t>Saturday Daily Transport Record</a:t>
            </a:r>
          </a:p>
        </p:txBody>
      </p:sp>
      <p:pic>
        <p:nvPicPr>
          <p:cNvPr id="8" name="Picture 6" descr="Наклейка NEW PNG - AVATAN PLUS">
            <a:extLst>
              <a:ext uri="{FF2B5EF4-FFF2-40B4-BE49-F238E27FC236}">
                <a16:creationId xmlns:a16="http://schemas.microsoft.com/office/drawing/2014/main" id="{8189E0A7-FAE7-C732-A205-B074054277F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5400000">
            <a:off x="9369591" y="-474119"/>
            <a:ext cx="3068176" cy="32850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FCC6E68-6431-D9FB-71B7-0730AFD158A2}"/>
              </a:ext>
            </a:extLst>
          </p:cNvPr>
          <p:cNvSpPr txBox="1"/>
          <p:nvPr/>
        </p:nvSpPr>
        <p:spPr>
          <a:xfrm>
            <a:off x="159103" y="2505669"/>
            <a:ext cx="5517775" cy="923330"/>
          </a:xfrm>
          <a:prstGeom prst="rect">
            <a:avLst/>
          </a:prstGeom>
          <a:noFill/>
        </p:spPr>
        <p:txBody>
          <a:bodyPr wrap="square" rtlCol="0">
            <a:spAutoFit/>
          </a:bodyPr>
          <a:lstStyle/>
          <a:p>
            <a:r>
              <a:rPr lang="en-US" dirty="0">
                <a:solidFill>
                  <a:srgbClr val="10253F"/>
                </a:solidFill>
                <a:latin typeface="Century Gothic" panose="020B0502020202020204" pitchFamily="34" charset="0"/>
              </a:rPr>
              <a:t>The </a:t>
            </a:r>
            <a:r>
              <a:rPr lang="en-US" i="1" dirty="0">
                <a:solidFill>
                  <a:srgbClr val="10253F"/>
                </a:solidFill>
                <a:latin typeface="Century Gothic" panose="020B0502020202020204" pitchFamily="34" charset="0"/>
              </a:rPr>
              <a:t>Saturday Meal Service Daily Transport Record</a:t>
            </a:r>
            <a:r>
              <a:rPr lang="en-US" dirty="0">
                <a:solidFill>
                  <a:srgbClr val="10253F"/>
                </a:solidFill>
                <a:latin typeface="Century Gothic" panose="020B0502020202020204" pitchFamily="34" charset="0"/>
              </a:rPr>
              <a:t> varies from the traditional transport record.</a:t>
            </a:r>
          </a:p>
        </p:txBody>
      </p:sp>
      <p:grpSp>
        <p:nvGrpSpPr>
          <p:cNvPr id="12" name="Group 11">
            <a:extLst>
              <a:ext uri="{FF2B5EF4-FFF2-40B4-BE49-F238E27FC236}">
                <a16:creationId xmlns:a16="http://schemas.microsoft.com/office/drawing/2014/main" id="{BA9ACAE5-0670-FD8D-3DB5-72F0F847220C}"/>
              </a:ext>
            </a:extLst>
          </p:cNvPr>
          <p:cNvGrpSpPr/>
          <p:nvPr/>
        </p:nvGrpSpPr>
        <p:grpSpPr>
          <a:xfrm>
            <a:off x="368300" y="2702488"/>
            <a:ext cx="10513060" cy="2409011"/>
            <a:chOff x="368300" y="2702488"/>
            <a:chExt cx="10513060" cy="2409011"/>
          </a:xfrm>
        </p:grpSpPr>
        <p:sp>
          <p:nvSpPr>
            <p:cNvPr id="4" name="TextBox 3">
              <a:extLst>
                <a:ext uri="{FF2B5EF4-FFF2-40B4-BE49-F238E27FC236}">
                  <a16:creationId xmlns:a16="http://schemas.microsoft.com/office/drawing/2014/main" id="{AB49BC89-90C6-41D9-1404-68BAF0954F2A}"/>
                </a:ext>
              </a:extLst>
            </p:cNvPr>
            <p:cNvSpPr txBox="1"/>
            <p:nvPr/>
          </p:nvSpPr>
          <p:spPr>
            <a:xfrm>
              <a:off x="368300" y="3634171"/>
              <a:ext cx="4786662" cy="1477328"/>
            </a:xfrm>
            <a:prstGeom prst="rect">
              <a:avLst/>
            </a:prstGeom>
            <a:noFill/>
          </p:spPr>
          <p:txBody>
            <a:bodyPr wrap="square" rtlCol="0">
              <a:spAutoFit/>
            </a:bodyPr>
            <a:lstStyle/>
            <a:p>
              <a:r>
                <a:rPr lang="en-US" dirty="0">
                  <a:solidFill>
                    <a:srgbClr val="10253F"/>
                  </a:solidFill>
                  <a:latin typeface="Century Gothic" panose="020B0502020202020204" pitchFamily="34" charset="0"/>
                </a:rPr>
                <a:t>Saturday program staff are required to temp all perishable menu items before and after each meal service, record the temperature on the transport record, initial, then sign.</a:t>
              </a:r>
            </a:p>
          </p:txBody>
        </p:sp>
        <p:cxnSp>
          <p:nvCxnSpPr>
            <p:cNvPr id="10" name="Straight Arrow Connector 9">
              <a:extLst>
                <a:ext uri="{FF2B5EF4-FFF2-40B4-BE49-F238E27FC236}">
                  <a16:creationId xmlns:a16="http://schemas.microsoft.com/office/drawing/2014/main" id="{8076921B-9AD5-2D27-53EC-9E13E4772B57}"/>
                </a:ext>
              </a:extLst>
            </p:cNvPr>
            <p:cNvCxnSpPr/>
            <p:nvPr/>
          </p:nvCxnSpPr>
          <p:spPr>
            <a:xfrm flipV="1">
              <a:off x="5265683" y="3428999"/>
              <a:ext cx="4240924" cy="791023"/>
            </a:xfrm>
            <a:prstGeom prst="straightConnector1">
              <a:avLst/>
            </a:prstGeom>
            <a:ln w="57150">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2AA3EF05-2A73-E822-7A5A-A6DABB877374}"/>
                </a:ext>
              </a:extLst>
            </p:cNvPr>
            <p:cNvSpPr/>
            <p:nvPr/>
          </p:nvSpPr>
          <p:spPr>
            <a:xfrm>
              <a:off x="9506607" y="2702488"/>
              <a:ext cx="1374753" cy="1256864"/>
            </a:xfrm>
            <a:prstGeom prst="rect">
              <a:avLst/>
            </a:prstGeom>
            <a:noFill/>
            <a:ln w="3810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31078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75F981-F4CB-4007-B9A3-15A5683A5120}"/>
              </a:ext>
            </a:extLst>
          </p:cNvPr>
          <p:cNvSpPr txBox="1"/>
          <p:nvPr/>
        </p:nvSpPr>
        <p:spPr>
          <a:xfrm>
            <a:off x="3525645" y="1044349"/>
            <a:ext cx="4667250" cy="4524315"/>
          </a:xfrm>
          <a:prstGeom prst="rect">
            <a:avLst/>
          </a:prstGeom>
          <a:noFill/>
        </p:spPr>
        <p:txBody>
          <a:bodyPr wrap="square" rtlCol="0">
            <a:spAutoFit/>
          </a:bodyPr>
          <a:lstStyle/>
          <a:p>
            <a:pPr algn="ctr"/>
            <a:r>
              <a:rPr lang="en-US" sz="9600" dirty="0">
                <a:solidFill>
                  <a:schemeClr val="bg1"/>
                </a:solidFill>
                <a:latin typeface="Onyx" panose="04050602080702020203" pitchFamily="82" charset="0"/>
              </a:rPr>
              <a:t>Saturday Service Overview</a:t>
            </a:r>
          </a:p>
        </p:txBody>
      </p:sp>
    </p:spTree>
    <p:extLst>
      <p:ext uri="{BB962C8B-B14F-4D97-AF65-F5344CB8AC3E}">
        <p14:creationId xmlns:p14="http://schemas.microsoft.com/office/powerpoint/2010/main" val="494090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C920298-48BF-EFC9-181A-FF42CCB074D0}"/>
              </a:ext>
            </a:extLst>
          </p:cNvPr>
          <p:cNvGrpSpPr/>
          <p:nvPr/>
        </p:nvGrpSpPr>
        <p:grpSpPr>
          <a:xfrm>
            <a:off x="-266700" y="-1368425"/>
            <a:ext cx="12458700" cy="6175623"/>
            <a:chOff x="0" y="-1457325"/>
            <a:chExt cx="12458700" cy="6175623"/>
          </a:xfrm>
        </p:grpSpPr>
        <p:pic>
          <p:nvPicPr>
            <p:cNvPr id="11" name="Picture 10">
              <a:extLst>
                <a:ext uri="{FF2B5EF4-FFF2-40B4-BE49-F238E27FC236}">
                  <a16:creationId xmlns:a16="http://schemas.microsoft.com/office/drawing/2014/main" id="{034DC4CC-24C9-4CE6-1FDF-59CC8D81A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36773"/>
              <a:ext cx="11893432" cy="6155071"/>
            </a:xfrm>
            <a:prstGeom prst="rect">
              <a:avLst/>
            </a:prstGeom>
          </p:spPr>
        </p:pic>
        <p:sp>
          <p:nvSpPr>
            <p:cNvPr id="12" name="Rectangle 11">
              <a:extLst>
                <a:ext uri="{FF2B5EF4-FFF2-40B4-BE49-F238E27FC236}">
                  <a16:creationId xmlns:a16="http://schemas.microsoft.com/office/drawing/2014/main" id="{96E50801-2EE5-8177-A7B0-7C7920874ED7}"/>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0135495-75EE-1473-7ADF-33280C6DDFED}"/>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F47375-A153-EB42-901F-A85C904B0756}"/>
                </a:ext>
              </a:extLst>
            </p:cNvPr>
            <p:cNvSpPr/>
            <p:nvPr/>
          </p:nvSpPr>
          <p:spPr>
            <a:xfrm>
              <a:off x="1809750" y="3493507"/>
              <a:ext cx="1676400" cy="923925"/>
            </a:xfrm>
            <a:prstGeom prst="rect">
              <a:avLst/>
            </a:prstGeom>
            <a:blipFill dpi="0" rotWithShape="1">
              <a:blip r:embed="rId3"/>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9F3CBDFF-6AFF-673B-5A0A-CA2EF8F45CED}"/>
                </a:ext>
              </a:extLst>
            </p:cNvPr>
            <p:cNvSpPr/>
            <p:nvPr/>
          </p:nvSpPr>
          <p:spPr>
            <a:xfrm rot="16200000">
              <a:off x="-556462" y="796088"/>
              <a:ext cx="5761123" cy="1295400"/>
            </a:xfrm>
            <a:prstGeom prst="flowChartManualOperation">
              <a:avLst/>
            </a:prstGeom>
            <a:solidFill>
              <a:srgbClr val="FFF5E0"/>
            </a:solidFill>
            <a:ln w="12700">
              <a:solidFill>
                <a:srgbClr val="432D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Input 18">
              <a:extLst>
                <a:ext uri="{FF2B5EF4-FFF2-40B4-BE49-F238E27FC236}">
                  <a16:creationId xmlns:a16="http://schemas.microsoft.com/office/drawing/2014/main" id="{EF4EA559-2422-0200-E5F5-171E373D1616}"/>
                </a:ext>
              </a:extLst>
            </p:cNvPr>
            <p:cNvSpPr/>
            <p:nvPr/>
          </p:nvSpPr>
          <p:spPr>
            <a:xfrm rot="16200000" flipH="1">
              <a:off x="4482029" y="2467704"/>
              <a:ext cx="382040" cy="2085977"/>
            </a:xfrm>
            <a:prstGeom prst="flowChartManualInpu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Manual Input 20">
              <a:extLst>
                <a:ext uri="{FF2B5EF4-FFF2-40B4-BE49-F238E27FC236}">
                  <a16:creationId xmlns:a16="http://schemas.microsoft.com/office/drawing/2014/main" id="{124E824C-2BFC-3912-7C9C-5C1D37B89241}"/>
                </a:ext>
              </a:extLst>
            </p:cNvPr>
            <p:cNvSpPr/>
            <p:nvPr/>
          </p:nvSpPr>
          <p:spPr>
            <a:xfrm>
              <a:off x="3455961" y="3039707"/>
              <a:ext cx="731354" cy="551005"/>
            </a:xfrm>
            <a:prstGeom prst="flowChartManualInput">
              <a:avLst/>
            </a:prstGeom>
            <a:solidFill>
              <a:srgbClr val="CCCCCC"/>
            </a:solidFill>
            <a:ln>
              <a:solidFill>
                <a:srgbClr val="525252"/>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6631C2B4-A802-B70E-41A1-5A4ED15665D2}"/>
              </a:ext>
            </a:extLst>
          </p:cNvPr>
          <p:cNvGrpSpPr/>
          <p:nvPr/>
        </p:nvGrpSpPr>
        <p:grpSpPr>
          <a:xfrm>
            <a:off x="3363360" y="3195010"/>
            <a:ext cx="1162050" cy="1119863"/>
            <a:chOff x="7954133" y="3385451"/>
            <a:chExt cx="1879355" cy="1499337"/>
          </a:xfrm>
        </p:grpSpPr>
        <p:sp>
          <p:nvSpPr>
            <p:cNvPr id="24" name="Cube 23">
              <a:extLst>
                <a:ext uri="{FF2B5EF4-FFF2-40B4-BE49-F238E27FC236}">
                  <a16:creationId xmlns:a16="http://schemas.microsoft.com/office/drawing/2014/main" id="{2F62F376-8D8A-763F-8F65-4C9C40183A65}"/>
                </a:ext>
              </a:extLst>
            </p:cNvPr>
            <p:cNvSpPr/>
            <p:nvPr/>
          </p:nvSpPr>
          <p:spPr>
            <a:xfrm>
              <a:off x="7954133" y="3385451"/>
              <a:ext cx="1810774" cy="1499337"/>
            </a:xfrm>
            <a:prstGeom prst="cube">
              <a:avLst/>
            </a:prstGeom>
            <a:solidFill>
              <a:srgbClr val="C00000"/>
            </a:solidFill>
            <a:ln w="158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C863F609-5A5F-3554-BA53-90B0F99881E8}"/>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26" name="Block Arc 25">
              <a:extLst>
                <a:ext uri="{FF2B5EF4-FFF2-40B4-BE49-F238E27FC236}">
                  <a16:creationId xmlns:a16="http://schemas.microsoft.com/office/drawing/2014/main" id="{1B3CCD6B-B793-A244-2A8C-5E16AE102865}"/>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27" name="Parallelogram 26">
              <a:extLst>
                <a:ext uri="{FF2B5EF4-FFF2-40B4-BE49-F238E27FC236}">
                  <a16:creationId xmlns:a16="http://schemas.microsoft.com/office/drawing/2014/main" id="{034B25FB-D7B9-4EDD-4949-BE392A91518A}"/>
                </a:ext>
              </a:extLst>
            </p:cNvPr>
            <p:cNvSpPr/>
            <p:nvPr/>
          </p:nvSpPr>
          <p:spPr>
            <a:xfrm>
              <a:off x="8055610" y="3421380"/>
              <a:ext cx="1604010" cy="293370"/>
            </a:xfrm>
            <a:prstGeom prst="parallelogram">
              <a:avLst>
                <a:gd name="adj" fmla="val 99026"/>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 name="Group 2">
            <a:extLst>
              <a:ext uri="{FF2B5EF4-FFF2-40B4-BE49-F238E27FC236}">
                <a16:creationId xmlns:a16="http://schemas.microsoft.com/office/drawing/2014/main" id="{C1D30349-17A0-8581-4EA2-E9C3922E65AE}"/>
              </a:ext>
            </a:extLst>
          </p:cNvPr>
          <p:cNvGrpSpPr/>
          <p:nvPr/>
        </p:nvGrpSpPr>
        <p:grpSpPr>
          <a:xfrm>
            <a:off x="4285192" y="3379897"/>
            <a:ext cx="1146301" cy="610685"/>
            <a:chOff x="5445025" y="4921153"/>
            <a:chExt cx="1146301" cy="610685"/>
          </a:xfrm>
        </p:grpSpPr>
        <p:grpSp>
          <p:nvGrpSpPr>
            <p:cNvPr id="31" name="Group 30">
              <a:extLst>
                <a:ext uri="{FF2B5EF4-FFF2-40B4-BE49-F238E27FC236}">
                  <a16:creationId xmlns:a16="http://schemas.microsoft.com/office/drawing/2014/main" id="{456E6272-CD9D-D2F9-C3E6-5E0B83D3EF1F}"/>
                </a:ext>
              </a:extLst>
            </p:cNvPr>
            <p:cNvGrpSpPr/>
            <p:nvPr/>
          </p:nvGrpSpPr>
          <p:grpSpPr>
            <a:xfrm>
              <a:off x="5445025" y="4921153"/>
              <a:ext cx="1146301" cy="582464"/>
              <a:chOff x="4133609" y="1855168"/>
              <a:chExt cx="1719478" cy="910892"/>
            </a:xfrm>
          </p:grpSpPr>
          <p:sp>
            <p:nvSpPr>
              <p:cNvPr id="32" name="Cube 31">
                <a:extLst>
                  <a:ext uri="{FF2B5EF4-FFF2-40B4-BE49-F238E27FC236}">
                    <a16:creationId xmlns:a16="http://schemas.microsoft.com/office/drawing/2014/main" id="{3D790078-CC3F-773A-4F04-9DA7174D5388}"/>
                  </a:ext>
                </a:extLst>
              </p:cNvPr>
              <p:cNvSpPr/>
              <p:nvPr/>
            </p:nvSpPr>
            <p:spPr>
              <a:xfrm>
                <a:off x="4133609" y="1855168"/>
                <a:ext cx="1712797" cy="910892"/>
              </a:xfrm>
              <a:prstGeom prst="cube">
                <a:avLst>
                  <a:gd name="adj" fmla="val 50195"/>
                </a:avLst>
              </a:prstGeom>
              <a:solidFill>
                <a:srgbClr val="0033CC"/>
              </a:solidFill>
              <a:ln>
                <a:solidFill>
                  <a:srgbClr val="10253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Block Arc 35">
                <a:extLst>
                  <a:ext uri="{FF2B5EF4-FFF2-40B4-BE49-F238E27FC236}">
                    <a16:creationId xmlns:a16="http://schemas.microsoft.com/office/drawing/2014/main" id="{422216DD-B9AD-5C10-AAD6-AE1A25B8EB67}"/>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74DE018C-C62E-81F2-5780-B15B32091EA6}"/>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5738847" y="5181494"/>
              <a:ext cx="255375" cy="350344"/>
            </a:xfrm>
            <a:prstGeom prst="rect">
              <a:avLst/>
            </a:prstGeom>
            <a:ln>
              <a:solidFill>
                <a:srgbClr val="10253F"/>
              </a:solidFill>
            </a:ln>
            <a:scene3d>
              <a:camera prst="perspectiveRelaxed"/>
              <a:lightRig rig="threePt" dir="t"/>
            </a:scene3d>
          </p:spPr>
        </p:pic>
      </p:grpSp>
      <p:sp>
        <p:nvSpPr>
          <p:cNvPr id="30" name="Rectangle 29">
            <a:extLst>
              <a:ext uri="{FF2B5EF4-FFF2-40B4-BE49-F238E27FC236}">
                <a16:creationId xmlns:a16="http://schemas.microsoft.com/office/drawing/2014/main" id="{C7FA0D7B-B646-D099-B73A-D3E9CCAFE02C}"/>
              </a:ext>
            </a:extLst>
          </p:cNvPr>
          <p:cNvSpPr/>
          <p:nvPr/>
        </p:nvSpPr>
        <p:spPr>
          <a:xfrm>
            <a:off x="3281090" y="3799539"/>
            <a:ext cx="2168247" cy="551005"/>
          </a:xfrm>
          <a:prstGeom prst="rect">
            <a:avLst/>
          </a:prstGeom>
          <a:solidFill>
            <a:srgbClr val="F2F2F2"/>
          </a:solidFill>
          <a:ln w="9525">
            <a:solidFill>
              <a:srgbClr val="5252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113D527-9EB4-0993-8F41-8A86713E56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4D0C1B7D-06A8-927D-729B-D0B1C76D0B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6" name="Picture 5" descr="A screenshot of a computer&#10;&#10;Description automatically generated">
            <a:extLst>
              <a:ext uri="{FF2B5EF4-FFF2-40B4-BE49-F238E27FC236}">
                <a16:creationId xmlns:a16="http://schemas.microsoft.com/office/drawing/2014/main" id="{09C0F237-3BC0-11BE-7EBC-E10C6ED0957A}"/>
              </a:ext>
            </a:extLst>
          </p:cNvPr>
          <p:cNvPicPr>
            <a:picLocks noChangeAspect="1"/>
          </p:cNvPicPr>
          <p:nvPr/>
        </p:nvPicPr>
        <p:blipFill>
          <a:blip r:embed="rId9"/>
          <a:stretch>
            <a:fillRect/>
          </a:stretch>
        </p:blipFill>
        <p:spPr>
          <a:xfrm>
            <a:off x="3489876" y="196664"/>
            <a:ext cx="1153216" cy="833686"/>
          </a:xfrm>
          <a:prstGeom prst="rect">
            <a:avLst/>
          </a:prstGeom>
          <a:ln w="9525">
            <a:solidFill>
              <a:schemeClr val="accent5">
                <a:lumMod val="20000"/>
                <a:lumOff val="80000"/>
              </a:schemeClr>
            </a:solidFill>
          </a:ln>
        </p:spPr>
      </p:pic>
      <p:pic>
        <p:nvPicPr>
          <p:cNvPr id="7" name="Picture 6">
            <a:extLst>
              <a:ext uri="{FF2B5EF4-FFF2-40B4-BE49-F238E27FC236}">
                <a16:creationId xmlns:a16="http://schemas.microsoft.com/office/drawing/2014/main" id="{3515B51D-CF8B-E15D-16F1-0D27F51E3970}"/>
              </a:ext>
            </a:extLst>
          </p:cNvPr>
          <p:cNvPicPr>
            <a:picLocks noChangeAspect="1"/>
          </p:cNvPicPr>
          <p:nvPr/>
        </p:nvPicPr>
        <p:blipFill>
          <a:blip r:embed="rId10"/>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45" name="Group 44">
            <a:extLst>
              <a:ext uri="{FF2B5EF4-FFF2-40B4-BE49-F238E27FC236}">
                <a16:creationId xmlns:a16="http://schemas.microsoft.com/office/drawing/2014/main" id="{80C07B18-1914-817F-E069-C29DEDC81193}"/>
              </a:ext>
            </a:extLst>
          </p:cNvPr>
          <p:cNvGrpSpPr/>
          <p:nvPr/>
        </p:nvGrpSpPr>
        <p:grpSpPr>
          <a:xfrm>
            <a:off x="12689739" y="3037303"/>
            <a:ext cx="3154339" cy="2828195"/>
            <a:chOff x="6935661" y="3096296"/>
            <a:chExt cx="3154339" cy="2928170"/>
          </a:xfrm>
        </p:grpSpPr>
        <p:grpSp>
          <p:nvGrpSpPr>
            <p:cNvPr id="17" name="Group 16">
              <a:extLst>
                <a:ext uri="{FF2B5EF4-FFF2-40B4-BE49-F238E27FC236}">
                  <a16:creationId xmlns:a16="http://schemas.microsoft.com/office/drawing/2014/main" id="{57BB82FD-763A-09EC-B331-246552F4DB96}"/>
                </a:ext>
              </a:extLst>
            </p:cNvPr>
            <p:cNvGrpSpPr/>
            <p:nvPr/>
          </p:nvGrpSpPr>
          <p:grpSpPr>
            <a:xfrm>
              <a:off x="6935661" y="3535334"/>
              <a:ext cx="3154339" cy="2489132"/>
              <a:chOff x="6999514" y="3611694"/>
              <a:chExt cx="3154339" cy="2489132"/>
            </a:xfrm>
          </p:grpSpPr>
          <p:sp>
            <p:nvSpPr>
              <p:cNvPr id="16" name="Freeform: Shape 15">
                <a:extLst>
                  <a:ext uri="{FF2B5EF4-FFF2-40B4-BE49-F238E27FC236}">
                    <a16:creationId xmlns:a16="http://schemas.microsoft.com/office/drawing/2014/main" id="{101762EF-2719-772F-3931-398EFBBA5C73}"/>
                  </a:ext>
                </a:extLst>
              </p:cNvPr>
              <p:cNvSpPr/>
              <p:nvPr/>
            </p:nvSpPr>
            <p:spPr>
              <a:xfrm>
                <a:off x="6999514" y="3611694"/>
                <a:ext cx="3154339" cy="2297147"/>
              </a:xfrm>
              <a:custGeom>
                <a:avLst/>
                <a:gdLst>
                  <a:gd name="connsiteX0" fmla="*/ 303291 w 3154339"/>
                  <a:gd name="connsiteY0" fmla="*/ 1134477 h 2297147"/>
                  <a:gd name="connsiteX1" fmla="*/ 303291 w 3154339"/>
                  <a:gd name="connsiteY1" fmla="*/ 1928709 h 2297147"/>
                  <a:gd name="connsiteX2" fmla="*/ 2899243 w 3154339"/>
                  <a:gd name="connsiteY2" fmla="*/ 1928709 h 2297147"/>
                  <a:gd name="connsiteX3" fmla="*/ 2899243 w 3154339"/>
                  <a:gd name="connsiteY3" fmla="*/ 1134477 h 2297147"/>
                  <a:gd name="connsiteX4" fmla="*/ 314122 w 3154339"/>
                  <a:gd name="connsiteY4" fmla="*/ 187845 h 2297147"/>
                  <a:gd name="connsiteX5" fmla="*/ 314122 w 3154339"/>
                  <a:gd name="connsiteY5" fmla="*/ 982077 h 2297147"/>
                  <a:gd name="connsiteX6" fmla="*/ 2910074 w 3154339"/>
                  <a:gd name="connsiteY6" fmla="*/ 982077 h 2297147"/>
                  <a:gd name="connsiteX7" fmla="*/ 2910074 w 3154339"/>
                  <a:gd name="connsiteY7" fmla="*/ 187845 h 2297147"/>
                  <a:gd name="connsiteX8" fmla="*/ 0 w 3154339"/>
                  <a:gd name="connsiteY8" fmla="*/ 0 h 2297147"/>
                  <a:gd name="connsiteX9" fmla="*/ 3154339 w 3154339"/>
                  <a:gd name="connsiteY9" fmla="*/ 0 h 2297147"/>
                  <a:gd name="connsiteX10" fmla="*/ 3154339 w 3154339"/>
                  <a:gd name="connsiteY10" fmla="*/ 2297147 h 2297147"/>
                  <a:gd name="connsiteX11" fmla="*/ 0 w 3154339"/>
                  <a:gd name="connsiteY11" fmla="*/ 2297147 h 229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339" h="2297147">
                    <a:moveTo>
                      <a:pt x="303291" y="1134477"/>
                    </a:moveTo>
                    <a:lnTo>
                      <a:pt x="303291" y="1928709"/>
                    </a:lnTo>
                    <a:lnTo>
                      <a:pt x="2899243" y="1928709"/>
                    </a:lnTo>
                    <a:lnTo>
                      <a:pt x="2899243" y="1134477"/>
                    </a:lnTo>
                    <a:close/>
                    <a:moveTo>
                      <a:pt x="314122" y="187845"/>
                    </a:moveTo>
                    <a:lnTo>
                      <a:pt x="314122" y="982077"/>
                    </a:lnTo>
                    <a:lnTo>
                      <a:pt x="2910074" y="982077"/>
                    </a:lnTo>
                    <a:lnTo>
                      <a:pt x="2910074" y="187845"/>
                    </a:lnTo>
                    <a:close/>
                    <a:moveTo>
                      <a:pt x="0" y="0"/>
                    </a:moveTo>
                    <a:lnTo>
                      <a:pt x="3154339" y="0"/>
                    </a:lnTo>
                    <a:lnTo>
                      <a:pt x="3154339" y="2297147"/>
                    </a:lnTo>
                    <a:lnTo>
                      <a:pt x="0" y="2297147"/>
                    </a:lnTo>
                    <a:close/>
                  </a:path>
                </a:pathLst>
              </a:custGeom>
              <a:solidFill>
                <a:srgbClr val="2C323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4" descr="Cartoon Technician Silhouette Illustration - Car tires png download - 1300*1283 - Free ...">
                <a:extLst>
                  <a:ext uri="{FF2B5EF4-FFF2-40B4-BE49-F238E27FC236}">
                    <a16:creationId xmlns:a16="http://schemas.microsoft.com/office/drawing/2014/main" id="{B617B435-1127-C135-85B1-36C0202BF1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23614"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Cartoon Technician Silhouette Illustration - Car tires png download - 1300*1283 - Free ...">
                <a:extLst>
                  <a:ext uri="{FF2B5EF4-FFF2-40B4-BE49-F238E27FC236}">
                    <a16:creationId xmlns:a16="http://schemas.microsoft.com/office/drawing/2014/main" id="{3EA0D79E-1EA4-2D35-32F4-63A569F88D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28413"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20" name="Flowchart: Delay 19">
              <a:extLst>
                <a:ext uri="{FF2B5EF4-FFF2-40B4-BE49-F238E27FC236}">
                  <a16:creationId xmlns:a16="http://schemas.microsoft.com/office/drawing/2014/main" id="{5287CA75-9AC8-AAD6-89D5-FF74F0764A2A}"/>
                </a:ext>
              </a:extLst>
            </p:cNvPr>
            <p:cNvSpPr/>
            <p:nvPr/>
          </p:nvSpPr>
          <p:spPr>
            <a:xfrm rot="16200000">
              <a:off x="9747283" y="3203109"/>
              <a:ext cx="448282" cy="234656"/>
            </a:xfrm>
            <a:prstGeom prst="flowChartDelay">
              <a:avLst/>
            </a:prstGeom>
            <a:solidFill>
              <a:srgbClr val="2C323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43">
            <a:extLst>
              <a:ext uri="{FF2B5EF4-FFF2-40B4-BE49-F238E27FC236}">
                <a16:creationId xmlns:a16="http://schemas.microsoft.com/office/drawing/2014/main" id="{A18973EE-C5B1-5A27-4832-9228E52DC5EB}"/>
              </a:ext>
            </a:extLst>
          </p:cNvPr>
          <p:cNvGrpSpPr/>
          <p:nvPr/>
        </p:nvGrpSpPr>
        <p:grpSpPr>
          <a:xfrm>
            <a:off x="12725281" y="2518795"/>
            <a:ext cx="1447366" cy="931672"/>
            <a:chOff x="6915310" y="2593386"/>
            <a:chExt cx="1447366" cy="931672"/>
          </a:xfrm>
        </p:grpSpPr>
        <p:sp>
          <p:nvSpPr>
            <p:cNvPr id="28" name="Rectangle 27">
              <a:extLst>
                <a:ext uri="{FF2B5EF4-FFF2-40B4-BE49-F238E27FC236}">
                  <a16:creationId xmlns:a16="http://schemas.microsoft.com/office/drawing/2014/main" id="{7931CBFF-FFFD-C162-1CCC-8B5E09F9A392}"/>
                </a:ext>
              </a:extLst>
            </p:cNvPr>
            <p:cNvSpPr/>
            <p:nvPr/>
          </p:nvSpPr>
          <p:spPr>
            <a:xfrm>
              <a:off x="6985660" y="2593386"/>
              <a:ext cx="1316187" cy="931672"/>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AF68181D-0EF3-63A5-43FD-5238D64253B3}"/>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409138" y="2668978"/>
              <a:ext cx="447578" cy="760022"/>
            </a:xfrm>
            <a:prstGeom prst="rect">
              <a:avLst/>
            </a:prstGeom>
          </p:spPr>
        </p:pic>
        <p:sp>
          <p:nvSpPr>
            <p:cNvPr id="39" name="Flowchart: Delay 38">
              <a:extLst>
                <a:ext uri="{FF2B5EF4-FFF2-40B4-BE49-F238E27FC236}">
                  <a16:creationId xmlns:a16="http://schemas.microsoft.com/office/drawing/2014/main" id="{F115F0C8-E882-CD25-F8F1-19B3EAAC4FC6}"/>
                </a:ext>
              </a:extLst>
            </p:cNvPr>
            <p:cNvSpPr/>
            <p:nvPr/>
          </p:nvSpPr>
          <p:spPr>
            <a:xfrm rot="16918763">
              <a:off x="6723054" y="3031169"/>
              <a:ext cx="440617" cy="56105"/>
            </a:xfrm>
            <a:prstGeom prst="flowChartDelay">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elay 39">
              <a:extLst>
                <a:ext uri="{FF2B5EF4-FFF2-40B4-BE49-F238E27FC236}">
                  <a16:creationId xmlns:a16="http://schemas.microsoft.com/office/drawing/2014/main" id="{30F26A17-48CB-0D27-13CD-17DB411BD91B}"/>
                </a:ext>
              </a:extLst>
            </p:cNvPr>
            <p:cNvSpPr/>
            <p:nvPr/>
          </p:nvSpPr>
          <p:spPr>
            <a:xfrm rot="15713191">
              <a:off x="8114315" y="2971996"/>
              <a:ext cx="440617" cy="56105"/>
            </a:xfrm>
            <a:prstGeom prst="flowChartDelay">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E85263CE-D60C-DC97-B6DA-85D19B4C3EFB}"/>
              </a:ext>
            </a:extLst>
          </p:cNvPr>
          <p:cNvGrpSpPr/>
          <p:nvPr/>
        </p:nvGrpSpPr>
        <p:grpSpPr>
          <a:xfrm>
            <a:off x="14099542" y="2984879"/>
            <a:ext cx="1417769" cy="491462"/>
            <a:chOff x="8345464" y="3043872"/>
            <a:chExt cx="1417769" cy="491462"/>
          </a:xfrm>
        </p:grpSpPr>
        <p:sp>
          <p:nvSpPr>
            <p:cNvPr id="29" name="Rectangle 28">
              <a:extLst>
                <a:ext uri="{FF2B5EF4-FFF2-40B4-BE49-F238E27FC236}">
                  <a16:creationId xmlns:a16="http://schemas.microsoft.com/office/drawing/2014/main" id="{F88DE819-56E3-7C48-5814-7A783200AE15}"/>
                </a:ext>
              </a:extLst>
            </p:cNvPr>
            <p:cNvSpPr/>
            <p:nvPr/>
          </p:nvSpPr>
          <p:spPr>
            <a:xfrm>
              <a:off x="8397106" y="3062828"/>
              <a:ext cx="1316187" cy="472506"/>
            </a:xfrm>
            <a:prstGeom prst="rect">
              <a:avLst/>
            </a:prstGeom>
            <a:solidFill>
              <a:srgbClr val="0029A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7763DA33-1616-D710-DAD1-052A0845CCDA}"/>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931989" y="3043872"/>
              <a:ext cx="277757" cy="471653"/>
            </a:xfrm>
            <a:prstGeom prst="rect">
              <a:avLst/>
            </a:prstGeom>
          </p:spPr>
        </p:pic>
        <p:sp>
          <p:nvSpPr>
            <p:cNvPr id="41" name="Flowchart: Delay 40">
              <a:extLst>
                <a:ext uri="{FF2B5EF4-FFF2-40B4-BE49-F238E27FC236}">
                  <a16:creationId xmlns:a16="http://schemas.microsoft.com/office/drawing/2014/main" id="{F56C4FF3-CE17-476E-F18A-F90688028238}"/>
                </a:ext>
              </a:extLst>
            </p:cNvPr>
            <p:cNvSpPr/>
            <p:nvPr/>
          </p:nvSpPr>
          <p:spPr>
            <a:xfrm rot="16918763">
              <a:off x="8251630" y="3240881"/>
              <a:ext cx="234811" cy="47143"/>
            </a:xfrm>
            <a:prstGeom prst="flowChartDelay">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Delay 41">
              <a:extLst>
                <a:ext uri="{FF2B5EF4-FFF2-40B4-BE49-F238E27FC236}">
                  <a16:creationId xmlns:a16="http://schemas.microsoft.com/office/drawing/2014/main" id="{63C2E9F1-DC7C-1B20-DA54-7F0915D8A15F}"/>
                </a:ext>
              </a:extLst>
            </p:cNvPr>
            <p:cNvSpPr/>
            <p:nvPr/>
          </p:nvSpPr>
          <p:spPr>
            <a:xfrm rot="15471230">
              <a:off x="9622256" y="3256127"/>
              <a:ext cx="234811" cy="47143"/>
            </a:xfrm>
            <a:prstGeom prst="flowChartDelay">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a:extLst>
              <a:ext uri="{FF2B5EF4-FFF2-40B4-BE49-F238E27FC236}">
                <a16:creationId xmlns:a16="http://schemas.microsoft.com/office/drawing/2014/main" id="{7C2CFDF6-C4E2-6AA9-AFF1-EBC0EBB833CC}"/>
              </a:ext>
            </a:extLst>
          </p:cNvPr>
          <p:cNvSpPr/>
          <p:nvPr/>
        </p:nvSpPr>
        <p:spPr>
          <a:xfrm>
            <a:off x="2718013" y="-19142"/>
            <a:ext cx="7478143" cy="1240214"/>
          </a:xfrm>
          <a:prstGeom prst="rect">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0B3B0FC8-70CA-68CB-95D6-76C950C9CED9}"/>
              </a:ext>
            </a:extLst>
          </p:cNvPr>
          <p:cNvSpPr txBox="1"/>
          <p:nvPr/>
        </p:nvSpPr>
        <p:spPr>
          <a:xfrm>
            <a:off x="2589068" y="5483"/>
            <a:ext cx="7343519" cy="1200329"/>
          </a:xfrm>
          <a:prstGeom prst="rect">
            <a:avLst/>
          </a:prstGeom>
          <a:noFill/>
        </p:spPr>
        <p:txBody>
          <a:bodyPr wrap="square" rtlCol="0">
            <a:spAutoFit/>
          </a:bodyPr>
          <a:lstStyle/>
          <a:p>
            <a:pPr algn="ctr"/>
            <a:r>
              <a:rPr lang="en-US" sz="2400" dirty="0">
                <a:solidFill>
                  <a:schemeClr val="bg1"/>
                </a:solidFill>
                <a:latin typeface="Century Gothic" panose="020B0502020202020204" pitchFamily="34" charset="0"/>
              </a:rPr>
              <a:t>FSM will leave meals for Saturday Service in a refrigeration unit easily accessible to Saturday Program staff</a:t>
            </a:r>
          </a:p>
        </p:txBody>
      </p:sp>
      <p:pic>
        <p:nvPicPr>
          <p:cNvPr id="1030" name="Picture 6">
            <a:extLst>
              <a:ext uri="{FF2B5EF4-FFF2-40B4-BE49-F238E27FC236}">
                <a16:creationId xmlns:a16="http://schemas.microsoft.com/office/drawing/2014/main" id="{791764C4-E458-53B0-E586-644FAA7686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45831" y="1193510"/>
            <a:ext cx="1843921" cy="46719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1890D26-675D-E225-DD4A-46EFB82D1A2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15294837" y="951685"/>
            <a:ext cx="2168247" cy="485502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E887BCE-C58C-0589-68E6-FBDD023487BC}"/>
              </a:ext>
            </a:extLst>
          </p:cNvPr>
          <p:cNvSpPr/>
          <p:nvPr/>
        </p:nvSpPr>
        <p:spPr>
          <a:xfrm>
            <a:off x="-144472" y="-871893"/>
            <a:ext cx="12493623" cy="8001000"/>
          </a:xfrm>
          <a:prstGeom prst="rect">
            <a:avLst/>
          </a:prstGeom>
          <a:solidFill>
            <a:srgbClr val="00000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783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3.75E-6 -7.40741E-7 L -0.72084 0.01806 " pathEditMode="relative" rAng="0" ptsTypes="AA">
                                      <p:cBhvr>
                                        <p:cTn id="9" dur="3000" fill="hold"/>
                                        <p:tgtEl>
                                          <p:spTgt spid="1026"/>
                                        </p:tgtEl>
                                        <p:attrNameLst>
                                          <p:attrName>ppt_x</p:attrName>
                                          <p:attrName>ppt_y</p:attrName>
                                        </p:attrNameLst>
                                      </p:cBhvr>
                                      <p:rCtr x="-36055" y="694"/>
                                    </p:animMotion>
                                  </p:childTnLst>
                                </p:cTn>
                              </p:par>
                              <p:par>
                                <p:cTn id="10" presetID="42" presetClass="path" presetSubtype="0" accel="50000" decel="50000" fill="hold" nodeType="withEffect">
                                  <p:stCondLst>
                                    <p:cond delay="0"/>
                                  </p:stCondLst>
                                  <p:childTnLst>
                                    <p:animMotion origin="layout" path="M -3.33333E-6 -4.81481E-6 L -0.70742 0.01389 " pathEditMode="relative" rAng="0" ptsTypes="AA">
                                      <p:cBhvr>
                                        <p:cTn id="11" dur="3000" fill="hold"/>
                                        <p:tgtEl>
                                          <p:spTgt spid="43"/>
                                        </p:tgtEl>
                                        <p:attrNameLst>
                                          <p:attrName>ppt_x</p:attrName>
                                          <p:attrName>ppt_y</p:attrName>
                                        </p:attrNameLst>
                                      </p:cBhvr>
                                      <p:rCtr x="-35378" y="694"/>
                                    </p:animMotion>
                                  </p:childTnLst>
                                </p:cTn>
                              </p:par>
                              <p:par>
                                <p:cTn id="12" presetID="42" presetClass="path" presetSubtype="0" accel="50000" decel="50000" fill="hold" nodeType="withEffect">
                                  <p:stCondLst>
                                    <p:cond delay="0"/>
                                  </p:stCondLst>
                                  <p:childTnLst>
                                    <p:animMotion origin="layout" path="M 5E-6 4.81481E-6 L -0.71224 0.01481 " pathEditMode="relative" rAng="0" ptsTypes="AA">
                                      <p:cBhvr>
                                        <p:cTn id="13" dur="3000" fill="hold"/>
                                        <p:tgtEl>
                                          <p:spTgt spid="44"/>
                                        </p:tgtEl>
                                        <p:attrNameLst>
                                          <p:attrName>ppt_x</p:attrName>
                                          <p:attrName>ppt_y</p:attrName>
                                        </p:attrNameLst>
                                      </p:cBhvr>
                                      <p:rCtr x="-35612" y="741"/>
                                    </p:animMotion>
                                  </p:childTnLst>
                                </p:cTn>
                              </p:par>
                              <p:par>
                                <p:cTn id="14" presetID="42" presetClass="path" presetSubtype="0" accel="50000" decel="50000" fill="hold" nodeType="withEffect">
                                  <p:stCondLst>
                                    <p:cond delay="0"/>
                                  </p:stCondLst>
                                  <p:childTnLst>
                                    <p:animMotion origin="layout" path="M -2.29167E-6 -4.07407E-6 L -0.72317 0.01274 " pathEditMode="relative" rAng="0" ptsTypes="AA">
                                      <p:cBhvr>
                                        <p:cTn id="15" dur="3000" fill="hold"/>
                                        <p:tgtEl>
                                          <p:spTgt spid="45"/>
                                        </p:tgtEl>
                                        <p:attrNameLst>
                                          <p:attrName>ppt_x</p:attrName>
                                          <p:attrName>ppt_y</p:attrName>
                                        </p:attrNameLst>
                                      </p:cBhvr>
                                      <p:rCtr x="-36159" y="625"/>
                                    </p:animMotion>
                                  </p:childTnLst>
                                </p:cTn>
                              </p:par>
                            </p:childTnLst>
                          </p:cTn>
                        </p:par>
                        <p:par>
                          <p:cTn id="16" fill="hold">
                            <p:stCondLst>
                              <p:cond delay="3000"/>
                            </p:stCondLst>
                            <p:childTnLst>
                              <p:par>
                                <p:cTn id="17" presetID="1" presetClass="exit" presetSubtype="0" fill="hold" nodeType="afterEffect">
                                  <p:stCondLst>
                                    <p:cond delay="0"/>
                                  </p:stCondLst>
                                  <p:childTnLst>
                                    <p:set>
                                      <p:cBhvr>
                                        <p:cTn id="18" dur="1" fill="hold">
                                          <p:stCondLst>
                                            <p:cond delay="0"/>
                                          </p:stCondLst>
                                        </p:cTn>
                                        <p:tgtEl>
                                          <p:spTgt spid="4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par>
                          <p:cTn id="25" fill="hold">
                            <p:stCondLst>
                              <p:cond delay="3000"/>
                            </p:stCondLst>
                            <p:childTnLst>
                              <p:par>
                                <p:cTn id="26" presetID="1" presetClass="exit" presetSubtype="0" fill="hold" nodeType="afterEffect">
                                  <p:stCondLst>
                                    <p:cond delay="0"/>
                                  </p:stCondLst>
                                  <p:childTnLst>
                                    <p:set>
                                      <p:cBhvr>
                                        <p:cTn id="27" dur="1" fill="hold">
                                          <p:stCondLst>
                                            <p:cond delay="0"/>
                                          </p:stCondLst>
                                        </p:cTn>
                                        <p:tgtEl>
                                          <p:spTgt spid="1026"/>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030"/>
                                        </p:tgtEl>
                                        <p:attrNameLst>
                                          <p:attrName>style.visibility</p:attrName>
                                        </p:attrNameLst>
                                      </p:cBhvr>
                                      <p:to>
                                        <p:strVal val="visible"/>
                                      </p:to>
                                    </p:set>
                                  </p:childTnLst>
                                </p:cTn>
                              </p:par>
                            </p:childTnLst>
                          </p:cTn>
                        </p:par>
                        <p:par>
                          <p:cTn id="30" fill="hold">
                            <p:stCondLst>
                              <p:cond delay="3000"/>
                            </p:stCondLst>
                            <p:childTnLst>
                              <p:par>
                                <p:cTn id="31" presetID="1" presetClass="exit" presetSubtype="0" fill="hold" nodeType="afterEffect">
                                  <p:stCondLst>
                                    <p:cond delay="1000"/>
                                  </p:stCondLst>
                                  <p:childTnLst>
                                    <p:set>
                                      <p:cBhvr>
                                        <p:cTn id="32" dur="1" fill="hold">
                                          <p:stCondLst>
                                            <p:cond delay="0"/>
                                          </p:stCondLst>
                                        </p:cTn>
                                        <p:tgtEl>
                                          <p:spTgt spid="1030"/>
                                        </p:tgtEl>
                                        <p:attrNameLst>
                                          <p:attrName>style.visibility</p:attrName>
                                        </p:attrNameLst>
                                      </p:cBhvr>
                                      <p:to>
                                        <p:strVal val="hidden"/>
                                      </p:to>
                                    </p:set>
                                  </p:childTnLst>
                                </p:cTn>
                              </p:par>
                            </p:childTnLst>
                          </p:cTn>
                        </p:par>
                        <p:par>
                          <p:cTn id="33" fill="hold">
                            <p:stCondLst>
                              <p:cond delay="4000"/>
                            </p:stCondLst>
                            <p:childTnLst>
                              <p:par>
                                <p:cTn id="34" presetID="1" presetClass="entr" presetSubtype="0" fill="hold" nodeType="afterEffect">
                                  <p:stCondLst>
                                    <p:cond delay="0"/>
                                  </p:stCondLst>
                                  <p:childTnLst>
                                    <p:set>
                                      <p:cBhvr>
                                        <p:cTn id="35" dur="1" fill="hold">
                                          <p:stCondLst>
                                            <p:cond delay="0"/>
                                          </p:stCondLst>
                                        </p:cTn>
                                        <p:tgtEl>
                                          <p:spTgt spid="1026"/>
                                        </p:tgtEl>
                                        <p:attrNameLst>
                                          <p:attrName>style.visibility</p:attrName>
                                        </p:attrNameLst>
                                      </p:cBhvr>
                                      <p:to>
                                        <p:strVal val="visible"/>
                                      </p:to>
                                    </p:set>
                                  </p:childTnLst>
                                </p:cTn>
                              </p:par>
                            </p:childTnLst>
                          </p:cTn>
                        </p:par>
                        <p:par>
                          <p:cTn id="36" fill="hold">
                            <p:stCondLst>
                              <p:cond delay="4000"/>
                            </p:stCondLst>
                            <p:childTnLst>
                              <p:par>
                                <p:cTn id="37" presetID="42" presetClass="path" presetSubtype="0" accel="50000" decel="50000" fill="hold" nodeType="afterEffect">
                                  <p:stCondLst>
                                    <p:cond delay="0"/>
                                  </p:stCondLst>
                                  <p:childTnLst>
                                    <p:animMotion origin="layout" path="M -0.72084 0.01806 L -1.45912 0.01296 " pathEditMode="relative" rAng="0" ptsTypes="AA">
                                      <p:cBhvr>
                                        <p:cTn id="38" dur="3000" fill="hold"/>
                                        <p:tgtEl>
                                          <p:spTgt spid="1026"/>
                                        </p:tgtEl>
                                        <p:attrNameLst>
                                          <p:attrName>ppt_x</p:attrName>
                                          <p:attrName>ppt_y</p:attrName>
                                        </p:attrNameLst>
                                      </p:cBhvr>
                                      <p:rCtr x="-36914" y="-255"/>
                                    </p:animMotion>
                                  </p:childTnLst>
                                </p:cTn>
                              </p:par>
                              <p:par>
                                <p:cTn id="39" presetID="42" presetClass="path" presetSubtype="0" accel="50000" decel="50000" fill="hold" nodeType="withEffect">
                                  <p:stCondLst>
                                    <p:cond delay="0"/>
                                  </p:stCondLst>
                                  <p:childTnLst>
                                    <p:animMotion origin="layout" path="M -0.72317 0.01274 L -1.45859 0.01551 " pathEditMode="relative" rAng="0" ptsTypes="AA">
                                      <p:cBhvr>
                                        <p:cTn id="40" dur="3000" fill="hold"/>
                                        <p:tgtEl>
                                          <p:spTgt spid="45"/>
                                        </p:tgtEl>
                                        <p:attrNameLst>
                                          <p:attrName>ppt_x</p:attrName>
                                          <p:attrName>ppt_y</p:attrName>
                                        </p:attrNameLst>
                                      </p:cBhvr>
                                      <p:rCtr x="-36771" y="139"/>
                                    </p:animMotion>
                                  </p:childTnLst>
                                </p:cTn>
                              </p:par>
                            </p:childTnLst>
                          </p:cTn>
                        </p:par>
                        <p:par>
                          <p:cTn id="41" fill="hold">
                            <p:stCondLst>
                              <p:cond delay="7000"/>
                            </p:stCondLst>
                            <p:childTnLst>
                              <p:par>
                                <p:cTn id="42" presetID="1" presetClass="exit" presetSubtype="0" fill="hold" grpId="1" nodeType="afterEffect">
                                  <p:stCondLst>
                                    <p:cond delay="0"/>
                                  </p:stCondLst>
                                  <p:childTnLst>
                                    <p:set>
                                      <p:cBhvr>
                                        <p:cTn id="43" dur="1" fill="hold">
                                          <p:stCondLst>
                                            <p:cond delay="0"/>
                                          </p:stCondLst>
                                        </p:cTn>
                                        <p:tgtEl>
                                          <p:spTgt spid="9"/>
                                        </p:tgtEl>
                                        <p:attrNameLst>
                                          <p:attrName>style.visibility</p:attrName>
                                        </p:attrNameLst>
                                      </p:cBhvr>
                                      <p:to>
                                        <p:strVal val="hidden"/>
                                      </p:to>
                                    </p:set>
                                  </p:childTnLst>
                                </p:cTn>
                              </p:par>
                              <p:par>
                                <p:cTn id="44" presetID="1" presetClass="exit"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hidden"/>
                                      </p:to>
                                    </p:set>
                                  </p:childTnLst>
                                </p:cTn>
                              </p:par>
                              <p:par>
                                <p:cTn id="46" presetID="22" presetClass="entr" presetSubtype="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up)">
                                      <p:cBhvr>
                                        <p:cTn id="4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9" grpId="0"/>
      <p:bldP spid="9" grpId="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20F444-498F-4614-8B7C-FA055BC2BA74}"/>
              </a:ext>
            </a:extLst>
          </p:cNvPr>
          <p:cNvGrpSpPr/>
          <p:nvPr/>
        </p:nvGrpSpPr>
        <p:grpSpPr>
          <a:xfrm>
            <a:off x="-266700" y="-1368425"/>
            <a:ext cx="12458700" cy="6175623"/>
            <a:chOff x="0" y="-1457325"/>
            <a:chExt cx="12458700" cy="6175623"/>
          </a:xfrm>
        </p:grpSpPr>
        <p:pic>
          <p:nvPicPr>
            <p:cNvPr id="5" name="Picture 4">
              <a:extLst>
                <a:ext uri="{FF2B5EF4-FFF2-40B4-BE49-F238E27FC236}">
                  <a16:creationId xmlns:a16="http://schemas.microsoft.com/office/drawing/2014/main" id="{41B3DC52-3E05-FA6A-C14C-8D64BF3CF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6773"/>
              <a:ext cx="11893432" cy="6155071"/>
            </a:xfrm>
            <a:prstGeom prst="rect">
              <a:avLst/>
            </a:prstGeom>
          </p:spPr>
        </p:pic>
        <p:sp>
          <p:nvSpPr>
            <p:cNvPr id="6" name="Rectangle 5">
              <a:extLst>
                <a:ext uri="{FF2B5EF4-FFF2-40B4-BE49-F238E27FC236}">
                  <a16:creationId xmlns:a16="http://schemas.microsoft.com/office/drawing/2014/main" id="{A775DCF3-86E3-8F1F-568B-B118C40C2CED}"/>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0663C5-A175-8041-A817-9323DED689B1}"/>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F9EFB9-32E6-055A-BC95-01D1E891D5AC}"/>
                </a:ext>
              </a:extLst>
            </p:cNvPr>
            <p:cNvSpPr/>
            <p:nvPr/>
          </p:nvSpPr>
          <p:spPr>
            <a:xfrm>
              <a:off x="1809750" y="3493507"/>
              <a:ext cx="1676400" cy="923925"/>
            </a:xfrm>
            <a:prstGeom prst="rect">
              <a:avLst/>
            </a:prstGeom>
            <a:blipFill dpi="0" rotWithShape="1">
              <a:blip r:embed="rId2"/>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8">
              <a:extLst>
                <a:ext uri="{FF2B5EF4-FFF2-40B4-BE49-F238E27FC236}">
                  <a16:creationId xmlns:a16="http://schemas.microsoft.com/office/drawing/2014/main" id="{441A6F04-ABF7-A826-CA24-649E8EA7DA3D}"/>
                </a:ext>
              </a:extLst>
            </p:cNvPr>
            <p:cNvSpPr/>
            <p:nvPr/>
          </p:nvSpPr>
          <p:spPr>
            <a:xfrm rot="16200000">
              <a:off x="-556462" y="796088"/>
              <a:ext cx="5761123" cy="1295400"/>
            </a:xfrm>
            <a:prstGeom prst="flowChartManualOperation">
              <a:avLst/>
            </a:prstGeom>
            <a:solidFill>
              <a:srgbClr val="FFF5E0"/>
            </a:solidFill>
            <a:ln w="12700">
              <a:solidFill>
                <a:srgbClr val="432D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Manual Input 9">
              <a:extLst>
                <a:ext uri="{FF2B5EF4-FFF2-40B4-BE49-F238E27FC236}">
                  <a16:creationId xmlns:a16="http://schemas.microsoft.com/office/drawing/2014/main" id="{9DD95D5E-3BDD-C5B2-0768-F07F8621424A}"/>
                </a:ext>
              </a:extLst>
            </p:cNvPr>
            <p:cNvSpPr/>
            <p:nvPr/>
          </p:nvSpPr>
          <p:spPr>
            <a:xfrm rot="16200000" flipH="1">
              <a:off x="4482029" y="2467704"/>
              <a:ext cx="382040" cy="2085977"/>
            </a:xfrm>
            <a:prstGeom prst="flowChartManualInpu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EC5554F8-A4A7-9517-349F-FF5ABBCC46B7}"/>
                </a:ext>
              </a:extLst>
            </p:cNvPr>
            <p:cNvSpPr/>
            <p:nvPr/>
          </p:nvSpPr>
          <p:spPr>
            <a:xfrm>
              <a:off x="3456333" y="3015495"/>
              <a:ext cx="731354" cy="551005"/>
            </a:xfrm>
            <a:prstGeom prst="flowChartManualInput">
              <a:avLst/>
            </a:prstGeom>
            <a:solidFill>
              <a:srgbClr val="CCCCCC"/>
            </a:solidFill>
            <a:ln>
              <a:solidFill>
                <a:srgbClr val="525252"/>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17612222-C9AB-C0A5-13FD-A052D2F219A5}"/>
              </a:ext>
            </a:extLst>
          </p:cNvPr>
          <p:cNvGrpSpPr/>
          <p:nvPr/>
        </p:nvGrpSpPr>
        <p:grpSpPr>
          <a:xfrm>
            <a:off x="3363360" y="3195010"/>
            <a:ext cx="1162050" cy="1119863"/>
            <a:chOff x="7954133" y="3385451"/>
            <a:chExt cx="1879355" cy="1499337"/>
          </a:xfrm>
        </p:grpSpPr>
        <p:sp>
          <p:nvSpPr>
            <p:cNvPr id="13" name="Cube 12">
              <a:extLst>
                <a:ext uri="{FF2B5EF4-FFF2-40B4-BE49-F238E27FC236}">
                  <a16:creationId xmlns:a16="http://schemas.microsoft.com/office/drawing/2014/main" id="{8481E87C-6C74-F5F9-F320-42239479C392}"/>
                </a:ext>
              </a:extLst>
            </p:cNvPr>
            <p:cNvSpPr/>
            <p:nvPr/>
          </p:nvSpPr>
          <p:spPr>
            <a:xfrm>
              <a:off x="7954133" y="3385451"/>
              <a:ext cx="1810774" cy="1499337"/>
            </a:xfrm>
            <a:prstGeom prst="cube">
              <a:avLst/>
            </a:prstGeom>
            <a:solidFill>
              <a:srgbClr val="C0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9FECC4E9-FC43-9CDA-ABB3-E34E23EC9B2D}"/>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15" name="Block Arc 14">
              <a:extLst>
                <a:ext uri="{FF2B5EF4-FFF2-40B4-BE49-F238E27FC236}">
                  <a16:creationId xmlns:a16="http://schemas.microsoft.com/office/drawing/2014/main" id="{8B5C0E59-8323-8BF2-DB63-E949D016ABEB}"/>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16" name="Parallelogram 15">
              <a:extLst>
                <a:ext uri="{FF2B5EF4-FFF2-40B4-BE49-F238E27FC236}">
                  <a16:creationId xmlns:a16="http://schemas.microsoft.com/office/drawing/2014/main" id="{5B4955C5-2B6F-CB5C-1F32-1CED01A56C4F}"/>
                </a:ext>
              </a:extLst>
            </p:cNvPr>
            <p:cNvSpPr/>
            <p:nvPr/>
          </p:nvSpPr>
          <p:spPr>
            <a:xfrm>
              <a:off x="8055610" y="3421380"/>
              <a:ext cx="1604010" cy="293370"/>
            </a:xfrm>
            <a:prstGeom prst="parallelogram">
              <a:avLst>
                <a:gd name="adj" fmla="val 99026"/>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B409EBE5-A1C8-E3A3-1118-2CEB628D52B0}"/>
              </a:ext>
            </a:extLst>
          </p:cNvPr>
          <p:cNvGrpSpPr/>
          <p:nvPr/>
        </p:nvGrpSpPr>
        <p:grpSpPr>
          <a:xfrm>
            <a:off x="4317084" y="3465469"/>
            <a:ext cx="1146300" cy="582464"/>
            <a:chOff x="5445025" y="4921153"/>
            <a:chExt cx="1146300" cy="582464"/>
          </a:xfrm>
        </p:grpSpPr>
        <p:grpSp>
          <p:nvGrpSpPr>
            <p:cNvPr id="18" name="Group 17">
              <a:extLst>
                <a:ext uri="{FF2B5EF4-FFF2-40B4-BE49-F238E27FC236}">
                  <a16:creationId xmlns:a16="http://schemas.microsoft.com/office/drawing/2014/main" id="{3E4CB628-4EAC-341C-7E4A-D4DACE547E4C}"/>
                </a:ext>
              </a:extLst>
            </p:cNvPr>
            <p:cNvGrpSpPr/>
            <p:nvPr/>
          </p:nvGrpSpPr>
          <p:grpSpPr>
            <a:xfrm>
              <a:off x="5445025" y="4921153"/>
              <a:ext cx="1146300" cy="582464"/>
              <a:chOff x="4133610" y="1855168"/>
              <a:chExt cx="1719477" cy="910892"/>
            </a:xfrm>
          </p:grpSpPr>
          <p:sp>
            <p:nvSpPr>
              <p:cNvPr id="20" name="Cube 19">
                <a:extLst>
                  <a:ext uri="{FF2B5EF4-FFF2-40B4-BE49-F238E27FC236}">
                    <a16:creationId xmlns:a16="http://schemas.microsoft.com/office/drawing/2014/main" id="{F86CA7A1-30B3-EAC9-ED5D-54A72CC1D438}"/>
                  </a:ext>
                </a:extLst>
              </p:cNvPr>
              <p:cNvSpPr/>
              <p:nvPr/>
            </p:nvSpPr>
            <p:spPr>
              <a:xfrm>
                <a:off x="4133610" y="1855168"/>
                <a:ext cx="1712797" cy="910892"/>
              </a:xfrm>
              <a:prstGeom prst="cube">
                <a:avLst>
                  <a:gd name="adj" fmla="val 50195"/>
                </a:avLst>
              </a:prstGeom>
              <a:solidFill>
                <a:srgbClr val="0033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Block Arc 20">
                <a:extLst>
                  <a:ext uri="{FF2B5EF4-FFF2-40B4-BE49-F238E27FC236}">
                    <a16:creationId xmlns:a16="http://schemas.microsoft.com/office/drawing/2014/main" id="{A6E1584C-B01F-D88A-3190-76794A123D19}"/>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FE31C36E-0CB2-F5E2-31CF-0D08631A1346}"/>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5762800" y="5153273"/>
              <a:ext cx="255375" cy="350344"/>
            </a:xfrm>
            <a:prstGeom prst="rect">
              <a:avLst/>
            </a:prstGeom>
            <a:ln>
              <a:solidFill>
                <a:srgbClr val="000000"/>
              </a:solidFill>
            </a:ln>
            <a:scene3d>
              <a:camera prst="perspectiveRelaxed"/>
              <a:lightRig rig="threePt" dir="t"/>
            </a:scene3d>
          </p:spPr>
        </p:pic>
      </p:grpSp>
      <p:sp>
        <p:nvSpPr>
          <p:cNvPr id="22" name="Rectangle 21">
            <a:extLst>
              <a:ext uri="{FF2B5EF4-FFF2-40B4-BE49-F238E27FC236}">
                <a16:creationId xmlns:a16="http://schemas.microsoft.com/office/drawing/2014/main" id="{2512F873-EC46-DA27-9000-70310A9C85ED}"/>
              </a:ext>
            </a:extLst>
          </p:cNvPr>
          <p:cNvSpPr/>
          <p:nvPr/>
        </p:nvSpPr>
        <p:spPr>
          <a:xfrm>
            <a:off x="3281090" y="3799539"/>
            <a:ext cx="2168247" cy="551005"/>
          </a:xfrm>
          <a:prstGeom prst="rect">
            <a:avLst/>
          </a:prstGeom>
          <a:solidFill>
            <a:srgbClr val="F2F2F2"/>
          </a:solidFill>
          <a:ln w="222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91AC08B-1F57-34EC-C1D3-A497DA4CB6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36C8B9BD-4CCF-4AAE-DB25-97F700EC3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5" name="Picture 24" descr="A screenshot of a computer&#10;&#10;Description automatically generated">
            <a:extLst>
              <a:ext uri="{FF2B5EF4-FFF2-40B4-BE49-F238E27FC236}">
                <a16:creationId xmlns:a16="http://schemas.microsoft.com/office/drawing/2014/main" id="{B9B386F8-260A-3555-C6C8-725949692AA0}"/>
              </a:ext>
            </a:extLst>
          </p:cNvPr>
          <p:cNvPicPr>
            <a:picLocks noChangeAspect="1"/>
          </p:cNvPicPr>
          <p:nvPr/>
        </p:nvPicPr>
        <p:blipFill>
          <a:blip r:embed="rId8"/>
          <a:stretch>
            <a:fillRect/>
          </a:stretch>
        </p:blipFill>
        <p:spPr>
          <a:xfrm>
            <a:off x="3489876" y="196664"/>
            <a:ext cx="1153216" cy="833686"/>
          </a:xfrm>
          <a:prstGeom prst="rect">
            <a:avLst/>
          </a:prstGeom>
          <a:ln w="9525">
            <a:solidFill>
              <a:schemeClr val="accent5">
                <a:lumMod val="20000"/>
                <a:lumOff val="80000"/>
              </a:schemeClr>
            </a:solidFill>
          </a:ln>
        </p:spPr>
      </p:pic>
      <p:pic>
        <p:nvPicPr>
          <p:cNvPr id="26" name="Picture 25">
            <a:extLst>
              <a:ext uri="{FF2B5EF4-FFF2-40B4-BE49-F238E27FC236}">
                <a16:creationId xmlns:a16="http://schemas.microsoft.com/office/drawing/2014/main" id="{652AFFA7-234D-733F-CF79-9FEA26B2E7E1}"/>
              </a:ext>
            </a:extLst>
          </p:cNvPr>
          <p:cNvPicPr>
            <a:picLocks noChangeAspect="1"/>
          </p:cNvPicPr>
          <p:nvPr/>
        </p:nvPicPr>
        <p:blipFill>
          <a:blip r:embed="rId9"/>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37" name="Group 36">
            <a:extLst>
              <a:ext uri="{FF2B5EF4-FFF2-40B4-BE49-F238E27FC236}">
                <a16:creationId xmlns:a16="http://schemas.microsoft.com/office/drawing/2014/main" id="{1279E485-B12E-3BC4-1F30-25805929B0CC}"/>
              </a:ext>
            </a:extLst>
          </p:cNvPr>
          <p:cNvGrpSpPr/>
          <p:nvPr/>
        </p:nvGrpSpPr>
        <p:grpSpPr>
          <a:xfrm>
            <a:off x="12282393" y="2999152"/>
            <a:ext cx="3154339" cy="2828195"/>
            <a:chOff x="6935661" y="3096296"/>
            <a:chExt cx="3154339" cy="2928170"/>
          </a:xfrm>
        </p:grpSpPr>
        <p:grpSp>
          <p:nvGrpSpPr>
            <p:cNvPr id="38" name="Group 37">
              <a:extLst>
                <a:ext uri="{FF2B5EF4-FFF2-40B4-BE49-F238E27FC236}">
                  <a16:creationId xmlns:a16="http://schemas.microsoft.com/office/drawing/2014/main" id="{D2435C83-DBA8-78FA-13A9-5F246F7E8961}"/>
                </a:ext>
              </a:extLst>
            </p:cNvPr>
            <p:cNvGrpSpPr/>
            <p:nvPr/>
          </p:nvGrpSpPr>
          <p:grpSpPr>
            <a:xfrm>
              <a:off x="6935661" y="3535334"/>
              <a:ext cx="3154339" cy="2489132"/>
              <a:chOff x="6999514" y="3611694"/>
              <a:chExt cx="3154339" cy="2489132"/>
            </a:xfrm>
          </p:grpSpPr>
          <p:sp>
            <p:nvSpPr>
              <p:cNvPr id="40" name="Freeform: Shape 39">
                <a:extLst>
                  <a:ext uri="{FF2B5EF4-FFF2-40B4-BE49-F238E27FC236}">
                    <a16:creationId xmlns:a16="http://schemas.microsoft.com/office/drawing/2014/main" id="{9424041C-6F55-388B-7589-4A1239A47A4F}"/>
                  </a:ext>
                </a:extLst>
              </p:cNvPr>
              <p:cNvSpPr/>
              <p:nvPr/>
            </p:nvSpPr>
            <p:spPr>
              <a:xfrm>
                <a:off x="6999514" y="3611694"/>
                <a:ext cx="3154339" cy="2297147"/>
              </a:xfrm>
              <a:custGeom>
                <a:avLst/>
                <a:gdLst>
                  <a:gd name="connsiteX0" fmla="*/ 303291 w 3154339"/>
                  <a:gd name="connsiteY0" fmla="*/ 1134477 h 2297147"/>
                  <a:gd name="connsiteX1" fmla="*/ 303291 w 3154339"/>
                  <a:gd name="connsiteY1" fmla="*/ 1928709 h 2297147"/>
                  <a:gd name="connsiteX2" fmla="*/ 2899243 w 3154339"/>
                  <a:gd name="connsiteY2" fmla="*/ 1928709 h 2297147"/>
                  <a:gd name="connsiteX3" fmla="*/ 2899243 w 3154339"/>
                  <a:gd name="connsiteY3" fmla="*/ 1134477 h 2297147"/>
                  <a:gd name="connsiteX4" fmla="*/ 314122 w 3154339"/>
                  <a:gd name="connsiteY4" fmla="*/ 187845 h 2297147"/>
                  <a:gd name="connsiteX5" fmla="*/ 314122 w 3154339"/>
                  <a:gd name="connsiteY5" fmla="*/ 982077 h 2297147"/>
                  <a:gd name="connsiteX6" fmla="*/ 2910074 w 3154339"/>
                  <a:gd name="connsiteY6" fmla="*/ 982077 h 2297147"/>
                  <a:gd name="connsiteX7" fmla="*/ 2910074 w 3154339"/>
                  <a:gd name="connsiteY7" fmla="*/ 187845 h 2297147"/>
                  <a:gd name="connsiteX8" fmla="*/ 0 w 3154339"/>
                  <a:gd name="connsiteY8" fmla="*/ 0 h 2297147"/>
                  <a:gd name="connsiteX9" fmla="*/ 3154339 w 3154339"/>
                  <a:gd name="connsiteY9" fmla="*/ 0 h 2297147"/>
                  <a:gd name="connsiteX10" fmla="*/ 3154339 w 3154339"/>
                  <a:gd name="connsiteY10" fmla="*/ 2297147 h 2297147"/>
                  <a:gd name="connsiteX11" fmla="*/ 0 w 3154339"/>
                  <a:gd name="connsiteY11" fmla="*/ 2297147 h 229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339" h="2297147">
                    <a:moveTo>
                      <a:pt x="303291" y="1134477"/>
                    </a:moveTo>
                    <a:lnTo>
                      <a:pt x="303291" y="1928709"/>
                    </a:lnTo>
                    <a:lnTo>
                      <a:pt x="2899243" y="1928709"/>
                    </a:lnTo>
                    <a:lnTo>
                      <a:pt x="2899243" y="1134477"/>
                    </a:lnTo>
                    <a:close/>
                    <a:moveTo>
                      <a:pt x="314122" y="187845"/>
                    </a:moveTo>
                    <a:lnTo>
                      <a:pt x="314122" y="982077"/>
                    </a:lnTo>
                    <a:lnTo>
                      <a:pt x="2910074" y="982077"/>
                    </a:lnTo>
                    <a:lnTo>
                      <a:pt x="2910074" y="187845"/>
                    </a:lnTo>
                    <a:close/>
                    <a:moveTo>
                      <a:pt x="0" y="0"/>
                    </a:moveTo>
                    <a:lnTo>
                      <a:pt x="3154339" y="0"/>
                    </a:lnTo>
                    <a:lnTo>
                      <a:pt x="3154339" y="2297147"/>
                    </a:lnTo>
                    <a:lnTo>
                      <a:pt x="0" y="2297147"/>
                    </a:lnTo>
                    <a:close/>
                  </a:path>
                </a:pathLst>
              </a:custGeom>
              <a:solidFill>
                <a:srgbClr val="2C3234"/>
              </a:solidFill>
              <a:ln w="222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 descr="Cartoon Technician Silhouette Illustration - Car tires png download - 1300*1283 - Free ...">
                <a:extLst>
                  <a:ext uri="{FF2B5EF4-FFF2-40B4-BE49-F238E27FC236}">
                    <a16:creationId xmlns:a16="http://schemas.microsoft.com/office/drawing/2014/main" id="{BBD1C645-57AB-4B37-A937-E4CF660FA2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3614"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4" descr="Cartoon Technician Silhouette Illustration - Car tires png download - 1300*1283 - Free ...">
                <a:extLst>
                  <a:ext uri="{FF2B5EF4-FFF2-40B4-BE49-F238E27FC236}">
                    <a16:creationId xmlns:a16="http://schemas.microsoft.com/office/drawing/2014/main" id="{571E6C35-77E4-D992-A40E-A4B8FA44C2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28413"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39" name="Flowchart: Delay 38">
              <a:extLst>
                <a:ext uri="{FF2B5EF4-FFF2-40B4-BE49-F238E27FC236}">
                  <a16:creationId xmlns:a16="http://schemas.microsoft.com/office/drawing/2014/main" id="{FC2CF904-F57A-7F05-8995-8C3994FB1F08}"/>
                </a:ext>
              </a:extLst>
            </p:cNvPr>
            <p:cNvSpPr/>
            <p:nvPr/>
          </p:nvSpPr>
          <p:spPr>
            <a:xfrm rot="16200000">
              <a:off x="9747283" y="3203109"/>
              <a:ext cx="448282" cy="234656"/>
            </a:xfrm>
            <a:prstGeom prst="flowChartDelay">
              <a:avLst/>
            </a:prstGeom>
            <a:solidFill>
              <a:srgbClr val="2C3234"/>
            </a:solidFill>
            <a:ln w="222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C96A4DFA-AB2A-E9DE-D4D4-F86CD0964C1D}"/>
              </a:ext>
            </a:extLst>
          </p:cNvPr>
          <p:cNvGrpSpPr/>
          <p:nvPr/>
        </p:nvGrpSpPr>
        <p:grpSpPr>
          <a:xfrm>
            <a:off x="5576676" y="2858664"/>
            <a:ext cx="1417769" cy="491462"/>
            <a:chOff x="8345464" y="3043872"/>
            <a:chExt cx="1417769" cy="491462"/>
          </a:xfrm>
        </p:grpSpPr>
        <p:sp>
          <p:nvSpPr>
            <p:cNvPr id="44" name="Rectangle 43">
              <a:extLst>
                <a:ext uri="{FF2B5EF4-FFF2-40B4-BE49-F238E27FC236}">
                  <a16:creationId xmlns:a16="http://schemas.microsoft.com/office/drawing/2014/main" id="{2D970FA0-E2D5-38C5-B6B3-C183DDF6721D}"/>
                </a:ext>
              </a:extLst>
            </p:cNvPr>
            <p:cNvSpPr/>
            <p:nvPr/>
          </p:nvSpPr>
          <p:spPr>
            <a:xfrm>
              <a:off x="8397106" y="3062828"/>
              <a:ext cx="1316187" cy="472506"/>
            </a:xfrm>
            <a:prstGeom prst="rect">
              <a:avLst/>
            </a:prstGeom>
            <a:solidFill>
              <a:srgbClr val="0029A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E0A425D9-EDEB-0C33-5351-921D5F6392BC}"/>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931989" y="3043872"/>
              <a:ext cx="277757" cy="471653"/>
            </a:xfrm>
            <a:prstGeom prst="rect">
              <a:avLst/>
            </a:prstGeom>
          </p:spPr>
        </p:pic>
        <p:sp>
          <p:nvSpPr>
            <p:cNvPr id="46" name="Flowchart: Delay 45">
              <a:extLst>
                <a:ext uri="{FF2B5EF4-FFF2-40B4-BE49-F238E27FC236}">
                  <a16:creationId xmlns:a16="http://schemas.microsoft.com/office/drawing/2014/main" id="{3EB3F74E-32E9-1398-5E4C-B2A47AF8CCFC}"/>
                </a:ext>
              </a:extLst>
            </p:cNvPr>
            <p:cNvSpPr/>
            <p:nvPr/>
          </p:nvSpPr>
          <p:spPr>
            <a:xfrm rot="16918763">
              <a:off x="8251630" y="3240881"/>
              <a:ext cx="234811" cy="47143"/>
            </a:xfrm>
            <a:prstGeom prst="flowChartDelay">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Delay 46">
              <a:extLst>
                <a:ext uri="{FF2B5EF4-FFF2-40B4-BE49-F238E27FC236}">
                  <a16:creationId xmlns:a16="http://schemas.microsoft.com/office/drawing/2014/main" id="{F687F7A6-6392-5F1F-2B3F-C22CD7EFBADB}"/>
                </a:ext>
              </a:extLst>
            </p:cNvPr>
            <p:cNvSpPr/>
            <p:nvPr/>
          </p:nvSpPr>
          <p:spPr>
            <a:xfrm rot="15471230">
              <a:off x="9622256" y="3256127"/>
              <a:ext cx="234811" cy="47143"/>
            </a:xfrm>
            <a:prstGeom prst="flowChartDelay">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8F712545-A618-97C1-F9C5-C5415E190BC7}"/>
              </a:ext>
            </a:extLst>
          </p:cNvPr>
          <p:cNvGrpSpPr/>
          <p:nvPr/>
        </p:nvGrpSpPr>
        <p:grpSpPr>
          <a:xfrm>
            <a:off x="4173476" y="2415973"/>
            <a:ext cx="1447366" cy="931672"/>
            <a:chOff x="6915310" y="2593386"/>
            <a:chExt cx="1447366" cy="931672"/>
          </a:xfrm>
        </p:grpSpPr>
        <p:sp>
          <p:nvSpPr>
            <p:cNvPr id="49" name="Rectangle 48">
              <a:extLst>
                <a:ext uri="{FF2B5EF4-FFF2-40B4-BE49-F238E27FC236}">
                  <a16:creationId xmlns:a16="http://schemas.microsoft.com/office/drawing/2014/main" id="{7C2C49A6-D664-4742-5117-7710961817EA}"/>
                </a:ext>
              </a:extLst>
            </p:cNvPr>
            <p:cNvSpPr/>
            <p:nvPr/>
          </p:nvSpPr>
          <p:spPr>
            <a:xfrm>
              <a:off x="6985660" y="2593386"/>
              <a:ext cx="1316187" cy="931672"/>
            </a:xfrm>
            <a:prstGeom prst="rect">
              <a:avLst/>
            </a:prstGeom>
            <a:solidFill>
              <a:srgbClr val="C00000"/>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4A7AC52B-0154-B8E5-32CA-E44D334BAD7A}"/>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409138" y="2668978"/>
              <a:ext cx="447578" cy="760022"/>
            </a:xfrm>
            <a:prstGeom prst="rect">
              <a:avLst/>
            </a:prstGeom>
          </p:spPr>
        </p:pic>
        <p:sp>
          <p:nvSpPr>
            <p:cNvPr id="51" name="Flowchart: Delay 50">
              <a:extLst>
                <a:ext uri="{FF2B5EF4-FFF2-40B4-BE49-F238E27FC236}">
                  <a16:creationId xmlns:a16="http://schemas.microsoft.com/office/drawing/2014/main" id="{4A993D6D-EAC0-DA2E-C4C8-40C7D4FD69B4}"/>
                </a:ext>
              </a:extLst>
            </p:cNvPr>
            <p:cNvSpPr/>
            <p:nvPr/>
          </p:nvSpPr>
          <p:spPr>
            <a:xfrm rot="16918763">
              <a:off x="6723054" y="3031169"/>
              <a:ext cx="440617" cy="56105"/>
            </a:xfrm>
            <a:prstGeom prst="flowChartDelay">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Delay 51">
              <a:extLst>
                <a:ext uri="{FF2B5EF4-FFF2-40B4-BE49-F238E27FC236}">
                  <a16:creationId xmlns:a16="http://schemas.microsoft.com/office/drawing/2014/main" id="{84202B36-7BF5-7BF7-AAD1-6E4A2BC2655E}"/>
                </a:ext>
              </a:extLst>
            </p:cNvPr>
            <p:cNvSpPr/>
            <p:nvPr/>
          </p:nvSpPr>
          <p:spPr>
            <a:xfrm rot="15713191">
              <a:off x="8114315" y="2971996"/>
              <a:ext cx="440617" cy="56105"/>
            </a:xfrm>
            <a:prstGeom prst="flowChartDelay">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A screenshot of a computer&#10;&#10;Description automatically generated">
            <a:extLst>
              <a:ext uri="{FF2B5EF4-FFF2-40B4-BE49-F238E27FC236}">
                <a16:creationId xmlns:a16="http://schemas.microsoft.com/office/drawing/2014/main" id="{572E42A6-05F1-B59F-6464-28A99D2A5D22}"/>
              </a:ext>
            </a:extLst>
          </p:cNvPr>
          <p:cNvPicPr>
            <a:picLocks noChangeAspect="1"/>
          </p:cNvPicPr>
          <p:nvPr/>
        </p:nvPicPr>
        <p:blipFill>
          <a:blip r:embed="rId8"/>
          <a:stretch>
            <a:fillRect/>
          </a:stretch>
        </p:blipFill>
        <p:spPr>
          <a:xfrm>
            <a:off x="3489876" y="196664"/>
            <a:ext cx="1153216" cy="833686"/>
          </a:xfrm>
          <a:prstGeom prst="rect">
            <a:avLst/>
          </a:prstGeom>
          <a:ln w="9525">
            <a:solidFill>
              <a:schemeClr val="accent5">
                <a:lumMod val="20000"/>
                <a:lumOff val="80000"/>
              </a:schemeClr>
            </a:solidFill>
          </a:ln>
        </p:spPr>
      </p:pic>
      <p:sp>
        <p:nvSpPr>
          <p:cNvPr id="3" name="Rectangle 2">
            <a:extLst>
              <a:ext uri="{FF2B5EF4-FFF2-40B4-BE49-F238E27FC236}">
                <a16:creationId xmlns:a16="http://schemas.microsoft.com/office/drawing/2014/main" id="{CE42B848-FD3B-B09F-E5AA-C7B0AA574C64}"/>
              </a:ext>
            </a:extLst>
          </p:cNvPr>
          <p:cNvSpPr/>
          <p:nvPr/>
        </p:nvSpPr>
        <p:spPr>
          <a:xfrm>
            <a:off x="2718013" y="-19142"/>
            <a:ext cx="7478143" cy="124021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7" name="TextBox 26">
            <a:extLst>
              <a:ext uri="{FF2B5EF4-FFF2-40B4-BE49-F238E27FC236}">
                <a16:creationId xmlns:a16="http://schemas.microsoft.com/office/drawing/2014/main" id="{3F29F84E-2007-E421-297C-07069D7B3B90}"/>
              </a:ext>
            </a:extLst>
          </p:cNvPr>
          <p:cNvSpPr txBox="1"/>
          <p:nvPr/>
        </p:nvSpPr>
        <p:spPr>
          <a:xfrm>
            <a:off x="2630319" y="149400"/>
            <a:ext cx="7343519" cy="830997"/>
          </a:xfrm>
          <a:prstGeom prst="rect">
            <a:avLst/>
          </a:prstGeom>
          <a:noFill/>
        </p:spPr>
        <p:txBody>
          <a:bodyPr wrap="square" rtlCol="0">
            <a:spAutoFit/>
          </a:bodyPr>
          <a:lstStyle/>
          <a:p>
            <a:pPr algn="ctr"/>
            <a:r>
              <a:rPr lang="en-US" sz="2400" dirty="0">
                <a:solidFill>
                  <a:schemeClr val="bg1"/>
                </a:solidFill>
                <a:latin typeface="Century Gothic" panose="020B0502020202020204" pitchFamily="34" charset="0"/>
              </a:rPr>
              <a:t>Saturday Program staff will pick up the meals in the designated refrigeration unit.</a:t>
            </a:r>
          </a:p>
        </p:txBody>
      </p:sp>
      <p:pic>
        <p:nvPicPr>
          <p:cNvPr id="1026" name="Picture 2">
            <a:extLst>
              <a:ext uri="{FF2B5EF4-FFF2-40B4-BE49-F238E27FC236}">
                <a16:creationId xmlns:a16="http://schemas.microsoft.com/office/drawing/2014/main" id="{E876956D-F0E5-5E46-BC8D-44AA50FA18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15003960" y="1118566"/>
            <a:ext cx="2399262" cy="492768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B625767-87CD-40FB-105E-0F30D8D35DBB}"/>
              </a:ext>
            </a:extLst>
          </p:cNvPr>
          <p:cNvSpPr txBox="1"/>
          <p:nvPr/>
        </p:nvSpPr>
        <p:spPr>
          <a:xfrm>
            <a:off x="4249136" y="18825"/>
            <a:ext cx="4624984" cy="923330"/>
          </a:xfrm>
          <a:prstGeom prst="rect">
            <a:avLst/>
          </a:prstGeom>
          <a:noFill/>
        </p:spPr>
        <p:txBody>
          <a:bodyPr wrap="none" rtlCol="0">
            <a:spAutoFit/>
          </a:bodyPr>
          <a:lstStyle/>
          <a:p>
            <a:r>
              <a:rPr lang="en-US" sz="5400" dirty="0">
                <a:solidFill>
                  <a:schemeClr val="bg1"/>
                </a:solidFill>
                <a:latin typeface="Century Gothic" panose="020B0502020202020204" pitchFamily="34" charset="0"/>
              </a:rPr>
              <a:t>The Next Day</a:t>
            </a:r>
          </a:p>
        </p:txBody>
      </p:sp>
      <p:sp>
        <p:nvSpPr>
          <p:cNvPr id="28" name="Rectangle 27">
            <a:extLst>
              <a:ext uri="{FF2B5EF4-FFF2-40B4-BE49-F238E27FC236}">
                <a16:creationId xmlns:a16="http://schemas.microsoft.com/office/drawing/2014/main" id="{FF9538C0-6942-EBF9-30C5-51DFC008DD39}"/>
              </a:ext>
            </a:extLst>
          </p:cNvPr>
          <p:cNvSpPr/>
          <p:nvPr/>
        </p:nvSpPr>
        <p:spPr>
          <a:xfrm>
            <a:off x="-142876" y="-1118692"/>
            <a:ext cx="12548121" cy="8001000"/>
          </a:xfrm>
          <a:prstGeom prst="rect">
            <a:avLst/>
          </a:prstGeom>
          <a:solidFill>
            <a:srgbClr val="00000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407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28"/>
                                        </p:tgtEl>
                                      </p:cBhvr>
                                    </p:animEffect>
                                    <p:set>
                                      <p:cBhvr>
                                        <p:cTn id="7" dur="1" fill="hold">
                                          <p:stCondLst>
                                            <p:cond delay="1999"/>
                                          </p:stCondLst>
                                        </p:cTn>
                                        <p:tgtEl>
                                          <p:spTgt spid="28"/>
                                        </p:tgtEl>
                                        <p:attrNameLst>
                                          <p:attrName>style.visibility</p:attrName>
                                        </p:attrNameLst>
                                      </p:cBhvr>
                                      <p:to>
                                        <p:strVal val="hidden"/>
                                      </p:to>
                                    </p:se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left)">
                                      <p:cBhvr>
                                        <p:cTn id="14" dur="2000"/>
                                        <p:tgtEl>
                                          <p:spTgt spid="29"/>
                                        </p:tgtEl>
                                      </p:cBhvr>
                                    </p:animEffect>
                                  </p:childTnLst>
                                </p:cTn>
                              </p:par>
                            </p:childTnLst>
                          </p:cTn>
                        </p:par>
                        <p:par>
                          <p:cTn id="15" fill="hold">
                            <p:stCondLst>
                              <p:cond delay="4000"/>
                            </p:stCondLst>
                            <p:childTnLst>
                              <p:par>
                                <p:cTn id="16" presetID="1" presetClass="exit" presetSubtype="0" fill="hold" grpId="1" nodeType="afterEffect">
                                  <p:stCondLst>
                                    <p:cond delay="0"/>
                                  </p:stCondLst>
                                  <p:childTnLst>
                                    <p:set>
                                      <p:cBhvr>
                                        <p:cTn id="17" dur="1" fill="hold">
                                          <p:stCondLst>
                                            <p:cond delay="0"/>
                                          </p:stCondLst>
                                        </p:cTn>
                                        <p:tgtEl>
                                          <p:spTgt spid="29"/>
                                        </p:tgtEl>
                                        <p:attrNameLst>
                                          <p:attrName>style.visibility</p:attrName>
                                        </p:attrNameLst>
                                      </p:cBhvr>
                                      <p:to>
                                        <p:strVal val="hidden"/>
                                      </p:to>
                                    </p:set>
                                  </p:childTnLst>
                                </p:cTn>
                              </p:par>
                            </p:childTnLst>
                          </p:cTn>
                        </p:par>
                        <p:par>
                          <p:cTn id="18" fill="hold">
                            <p:stCondLst>
                              <p:cond delay="4000"/>
                            </p:stCondLst>
                            <p:childTnLst>
                              <p:par>
                                <p:cTn id="19" presetID="1" presetClass="entr" presetSubtype="0"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par>
                          <p:cTn id="21" fill="hold">
                            <p:stCondLst>
                              <p:cond delay="4000"/>
                            </p:stCondLst>
                            <p:childTnLst>
                              <p:par>
                                <p:cTn id="22" presetID="42" presetClass="path" presetSubtype="0" accel="50000" decel="50000" fill="hold" nodeType="afterEffect">
                                  <p:stCondLst>
                                    <p:cond delay="0"/>
                                  </p:stCondLst>
                                  <p:childTnLst>
                                    <p:animMotion origin="layout" path="M 3.54167E-6 -3.7037E-6 L -0.67813 -0.01713 " pathEditMode="relative" rAng="0" ptsTypes="AA">
                                      <p:cBhvr>
                                        <p:cTn id="23" dur="3000" fill="hold"/>
                                        <p:tgtEl>
                                          <p:spTgt spid="1026"/>
                                        </p:tgtEl>
                                        <p:attrNameLst>
                                          <p:attrName>ppt_x</p:attrName>
                                          <p:attrName>ppt_y</p:attrName>
                                        </p:attrNameLst>
                                      </p:cBhvr>
                                      <p:rCtr x="-33906" y="-856"/>
                                    </p:animMotion>
                                  </p:childTnLst>
                                </p:cTn>
                              </p:par>
                              <p:par>
                                <p:cTn id="24" presetID="42" presetClass="path" presetSubtype="0" accel="50000" decel="50000" fill="hold" nodeType="withEffect">
                                  <p:stCondLst>
                                    <p:cond delay="0"/>
                                  </p:stCondLst>
                                  <p:childTnLst>
                                    <p:animMotion origin="layout" path="M 2.08333E-7 4.07407E-6 L -0.66953 -0.00926 " pathEditMode="relative" rAng="0" ptsTypes="AA">
                                      <p:cBhvr>
                                        <p:cTn id="25" dur="3000" fill="hold"/>
                                        <p:tgtEl>
                                          <p:spTgt spid="37"/>
                                        </p:tgtEl>
                                        <p:attrNameLst>
                                          <p:attrName>ppt_x</p:attrName>
                                          <p:attrName>ppt_y</p:attrName>
                                        </p:attrNameLst>
                                      </p:cBhvr>
                                      <p:rCtr x="-33477" y="-463"/>
                                    </p:animMotion>
                                  </p:childTnLst>
                                </p:cTn>
                              </p:par>
                            </p:childTnLst>
                          </p:cTn>
                        </p:par>
                        <p:par>
                          <p:cTn id="26" fill="hold">
                            <p:stCondLst>
                              <p:cond delay="7000"/>
                            </p:stCondLst>
                            <p:childTnLst>
                              <p:par>
                                <p:cTn id="27" presetID="1" presetClass="exit" presetSubtype="0" fill="hold" nodeType="after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par>
                          <p:cTn id="35" fill="hold">
                            <p:stCondLst>
                              <p:cond delay="7000"/>
                            </p:stCondLst>
                            <p:childTnLst>
                              <p:par>
                                <p:cTn id="36" presetID="42" presetClass="path" presetSubtype="0" accel="50000" decel="50000" fill="hold" nodeType="afterEffect">
                                  <p:stCondLst>
                                    <p:cond delay="0"/>
                                  </p:stCondLst>
                                  <p:childTnLst>
                                    <p:animMotion origin="layout" path="M -0.67813 -0.01713 L -1.52826 -0.02361 " pathEditMode="relative" rAng="0" ptsTypes="AA">
                                      <p:cBhvr>
                                        <p:cTn id="37" dur="3000" fill="hold"/>
                                        <p:tgtEl>
                                          <p:spTgt spid="1026"/>
                                        </p:tgtEl>
                                        <p:attrNameLst>
                                          <p:attrName>ppt_x</p:attrName>
                                          <p:attrName>ppt_y</p:attrName>
                                        </p:attrNameLst>
                                      </p:cBhvr>
                                      <p:rCtr x="-42513" y="-324"/>
                                    </p:animMotion>
                                  </p:childTnLst>
                                </p:cTn>
                              </p:par>
                              <p:par>
                                <p:cTn id="38" presetID="42" presetClass="path" presetSubtype="0" accel="50000" decel="50000" fill="hold" nodeType="withEffect">
                                  <p:stCondLst>
                                    <p:cond delay="0"/>
                                  </p:stCondLst>
                                  <p:childTnLst>
                                    <p:animMotion origin="layout" path="M -0.66953 -0.00926 L -1.54323 -0.01181 " pathEditMode="relative" rAng="0" ptsTypes="AA">
                                      <p:cBhvr>
                                        <p:cTn id="39" dur="3000" fill="hold"/>
                                        <p:tgtEl>
                                          <p:spTgt spid="37"/>
                                        </p:tgtEl>
                                        <p:attrNameLst>
                                          <p:attrName>ppt_x</p:attrName>
                                          <p:attrName>ppt_y</p:attrName>
                                        </p:attrNameLst>
                                      </p:cBhvr>
                                      <p:rCtr x="-43685" y="-139"/>
                                    </p:animMotion>
                                  </p:childTnLst>
                                </p:cTn>
                              </p:par>
                              <p:par>
                                <p:cTn id="40" presetID="42" presetClass="path" presetSubtype="0" accel="50000" decel="50000" fill="hold" nodeType="withEffect">
                                  <p:stCondLst>
                                    <p:cond delay="0"/>
                                  </p:stCondLst>
                                  <p:childTnLst>
                                    <p:animMotion origin="layout" path="M -4.79167E-6 3.7037E-6 L -0.87382 0.00069 " pathEditMode="relative" rAng="0" ptsTypes="AA">
                                      <p:cBhvr>
                                        <p:cTn id="41" dur="3000" fill="hold"/>
                                        <p:tgtEl>
                                          <p:spTgt spid="43"/>
                                        </p:tgtEl>
                                        <p:attrNameLst>
                                          <p:attrName>ppt_x</p:attrName>
                                          <p:attrName>ppt_y</p:attrName>
                                        </p:attrNameLst>
                                      </p:cBhvr>
                                      <p:rCtr x="-43698" y="23"/>
                                    </p:animMotion>
                                  </p:childTnLst>
                                </p:cTn>
                              </p:par>
                              <p:par>
                                <p:cTn id="42" presetID="42" presetClass="path" presetSubtype="0" accel="50000" decel="50000" fill="hold" nodeType="withEffect">
                                  <p:stCondLst>
                                    <p:cond delay="0"/>
                                  </p:stCondLst>
                                  <p:childTnLst>
                                    <p:animMotion origin="layout" path="M -2.70833E-6 1.11111E-6 L -0.87903 0.00833 " pathEditMode="relative" rAng="0" ptsTypes="AA">
                                      <p:cBhvr>
                                        <p:cTn id="43" dur="3000" fill="hold"/>
                                        <p:tgtEl>
                                          <p:spTgt spid="48"/>
                                        </p:tgtEl>
                                        <p:attrNameLst>
                                          <p:attrName>ppt_x</p:attrName>
                                          <p:attrName>ppt_y</p:attrName>
                                        </p:attrNameLst>
                                      </p:cBhvr>
                                      <p:rCtr x="-43945" y="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9" grpId="0"/>
      <p:bldP spid="29" grpId="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AAF5A4E-A515-3A8E-DED0-D555A08D3EC8}"/>
              </a:ext>
            </a:extLst>
          </p:cNvPr>
          <p:cNvGrpSpPr/>
          <p:nvPr/>
        </p:nvGrpSpPr>
        <p:grpSpPr>
          <a:xfrm>
            <a:off x="-266700" y="-1368425"/>
            <a:ext cx="12458700" cy="6175623"/>
            <a:chOff x="0" y="-1457325"/>
            <a:chExt cx="12458700" cy="6175623"/>
          </a:xfrm>
        </p:grpSpPr>
        <p:pic>
          <p:nvPicPr>
            <p:cNvPr id="5" name="Picture 4">
              <a:extLst>
                <a:ext uri="{FF2B5EF4-FFF2-40B4-BE49-F238E27FC236}">
                  <a16:creationId xmlns:a16="http://schemas.microsoft.com/office/drawing/2014/main" id="{AA3C8400-4DE6-9CF7-9A39-8B7E25048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6773"/>
              <a:ext cx="11893432" cy="6155071"/>
            </a:xfrm>
            <a:prstGeom prst="rect">
              <a:avLst/>
            </a:prstGeom>
          </p:spPr>
        </p:pic>
        <p:sp>
          <p:nvSpPr>
            <p:cNvPr id="6" name="Rectangle 5">
              <a:extLst>
                <a:ext uri="{FF2B5EF4-FFF2-40B4-BE49-F238E27FC236}">
                  <a16:creationId xmlns:a16="http://schemas.microsoft.com/office/drawing/2014/main" id="{E6C04B40-558C-91EA-5413-26C90A24D6D2}"/>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EC1569-F91F-C833-585E-26CBE0E30AB1}"/>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EA227A7-F177-E719-30DB-A2E38F75360B}"/>
                </a:ext>
              </a:extLst>
            </p:cNvPr>
            <p:cNvSpPr/>
            <p:nvPr/>
          </p:nvSpPr>
          <p:spPr>
            <a:xfrm>
              <a:off x="1809750" y="3493507"/>
              <a:ext cx="1676400" cy="923925"/>
            </a:xfrm>
            <a:prstGeom prst="rect">
              <a:avLst/>
            </a:prstGeom>
            <a:blipFill dpi="0" rotWithShape="1">
              <a:blip r:embed="rId2"/>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8">
              <a:extLst>
                <a:ext uri="{FF2B5EF4-FFF2-40B4-BE49-F238E27FC236}">
                  <a16:creationId xmlns:a16="http://schemas.microsoft.com/office/drawing/2014/main" id="{0EFB0B60-E083-E1EE-595B-C57DCD938C57}"/>
                </a:ext>
              </a:extLst>
            </p:cNvPr>
            <p:cNvSpPr/>
            <p:nvPr/>
          </p:nvSpPr>
          <p:spPr>
            <a:xfrm rot="16200000">
              <a:off x="-556462" y="796088"/>
              <a:ext cx="5761123" cy="1295400"/>
            </a:xfrm>
            <a:prstGeom prst="flowChartManualOperation">
              <a:avLst/>
            </a:prstGeom>
            <a:solidFill>
              <a:srgbClr val="FFF5E0"/>
            </a:solidFill>
            <a:ln w="12700">
              <a:solidFill>
                <a:srgbClr val="432D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Manual Input 9">
              <a:extLst>
                <a:ext uri="{FF2B5EF4-FFF2-40B4-BE49-F238E27FC236}">
                  <a16:creationId xmlns:a16="http://schemas.microsoft.com/office/drawing/2014/main" id="{5B55E6F6-D27C-0B5E-B4BC-19B0FB1EB399}"/>
                </a:ext>
              </a:extLst>
            </p:cNvPr>
            <p:cNvSpPr/>
            <p:nvPr/>
          </p:nvSpPr>
          <p:spPr>
            <a:xfrm rot="16200000" flipH="1">
              <a:off x="4482029" y="2467704"/>
              <a:ext cx="382040" cy="2085977"/>
            </a:xfrm>
            <a:prstGeom prst="flowChartManualInpu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9C6920FA-6649-0241-3402-011D39B54E6F}"/>
                </a:ext>
              </a:extLst>
            </p:cNvPr>
            <p:cNvSpPr/>
            <p:nvPr/>
          </p:nvSpPr>
          <p:spPr>
            <a:xfrm>
              <a:off x="3456333" y="3015495"/>
              <a:ext cx="731354" cy="551005"/>
            </a:xfrm>
            <a:prstGeom prst="flowChartManualInput">
              <a:avLst/>
            </a:prstGeom>
            <a:solidFill>
              <a:srgbClr val="CCCCCC"/>
            </a:solidFill>
            <a:ln>
              <a:solidFill>
                <a:srgbClr val="2C3234"/>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a:extLst>
              <a:ext uri="{FF2B5EF4-FFF2-40B4-BE49-F238E27FC236}">
                <a16:creationId xmlns:a16="http://schemas.microsoft.com/office/drawing/2014/main" id="{76C49E4F-3B9A-DD9E-8DA7-0A2DFF44C881}"/>
              </a:ext>
            </a:extLst>
          </p:cNvPr>
          <p:cNvSpPr/>
          <p:nvPr/>
        </p:nvSpPr>
        <p:spPr>
          <a:xfrm>
            <a:off x="3281090" y="3799539"/>
            <a:ext cx="2168247" cy="551005"/>
          </a:xfrm>
          <a:prstGeom prst="rect">
            <a:avLst/>
          </a:prstGeom>
          <a:solidFill>
            <a:srgbClr val="F2F2F2"/>
          </a:solidFill>
          <a:ln w="22225">
            <a:solidFill>
              <a:srgbClr val="2C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B215C59-1241-5266-AE2C-F5783A7B6D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1287202B-6AD3-A95D-C076-91DF9C32B0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5" name="Picture 24" descr="A screenshot of a computer&#10;&#10;Description automatically generated">
            <a:extLst>
              <a:ext uri="{FF2B5EF4-FFF2-40B4-BE49-F238E27FC236}">
                <a16:creationId xmlns:a16="http://schemas.microsoft.com/office/drawing/2014/main" id="{375480C4-D889-C076-50F0-517FBB0DAF3D}"/>
              </a:ext>
            </a:extLst>
          </p:cNvPr>
          <p:cNvPicPr>
            <a:picLocks noChangeAspect="1"/>
          </p:cNvPicPr>
          <p:nvPr/>
        </p:nvPicPr>
        <p:blipFill>
          <a:blip r:embed="rId6"/>
          <a:stretch>
            <a:fillRect/>
          </a:stretch>
        </p:blipFill>
        <p:spPr>
          <a:xfrm>
            <a:off x="3489876" y="196664"/>
            <a:ext cx="1153216" cy="833686"/>
          </a:xfrm>
          <a:prstGeom prst="rect">
            <a:avLst/>
          </a:prstGeom>
          <a:ln w="9525">
            <a:solidFill>
              <a:schemeClr val="accent5">
                <a:lumMod val="20000"/>
                <a:lumOff val="80000"/>
              </a:schemeClr>
            </a:solidFill>
          </a:ln>
        </p:spPr>
      </p:pic>
      <p:pic>
        <p:nvPicPr>
          <p:cNvPr id="26" name="Picture 25">
            <a:extLst>
              <a:ext uri="{FF2B5EF4-FFF2-40B4-BE49-F238E27FC236}">
                <a16:creationId xmlns:a16="http://schemas.microsoft.com/office/drawing/2014/main" id="{CC4C1AB4-87E6-6948-8AF2-2CD4D8C8E404}"/>
              </a:ext>
            </a:extLst>
          </p:cNvPr>
          <p:cNvPicPr>
            <a:picLocks noChangeAspect="1"/>
          </p:cNvPicPr>
          <p:nvPr/>
        </p:nvPicPr>
        <p:blipFill>
          <a:blip r:embed="rId7"/>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17" name="Group 16">
            <a:extLst>
              <a:ext uri="{FF2B5EF4-FFF2-40B4-BE49-F238E27FC236}">
                <a16:creationId xmlns:a16="http://schemas.microsoft.com/office/drawing/2014/main" id="{F035C4DC-A777-A341-CF7D-A03685637AEB}"/>
              </a:ext>
            </a:extLst>
          </p:cNvPr>
          <p:cNvGrpSpPr/>
          <p:nvPr/>
        </p:nvGrpSpPr>
        <p:grpSpPr>
          <a:xfrm>
            <a:off x="13685593" y="2931738"/>
            <a:ext cx="1417769" cy="491462"/>
            <a:chOff x="8345464" y="3043872"/>
            <a:chExt cx="1417769" cy="491462"/>
          </a:xfrm>
        </p:grpSpPr>
        <p:sp>
          <p:nvSpPr>
            <p:cNvPr id="18" name="Rectangle 17">
              <a:extLst>
                <a:ext uri="{FF2B5EF4-FFF2-40B4-BE49-F238E27FC236}">
                  <a16:creationId xmlns:a16="http://schemas.microsoft.com/office/drawing/2014/main" id="{716A660B-EBCB-7F24-F2C5-1704BAD3318D}"/>
                </a:ext>
              </a:extLst>
            </p:cNvPr>
            <p:cNvSpPr/>
            <p:nvPr/>
          </p:nvSpPr>
          <p:spPr>
            <a:xfrm>
              <a:off x="8397106" y="3062828"/>
              <a:ext cx="1316187" cy="472506"/>
            </a:xfrm>
            <a:prstGeom prst="rect">
              <a:avLst/>
            </a:prstGeom>
            <a:solidFill>
              <a:srgbClr val="0029A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95A416F-2B0F-63BE-EAD6-A4F59E03DE47}"/>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931989" y="3043872"/>
              <a:ext cx="277757" cy="471653"/>
            </a:xfrm>
            <a:prstGeom prst="rect">
              <a:avLst/>
            </a:prstGeom>
          </p:spPr>
        </p:pic>
        <p:sp>
          <p:nvSpPr>
            <p:cNvPr id="20" name="Flowchart: Delay 19">
              <a:extLst>
                <a:ext uri="{FF2B5EF4-FFF2-40B4-BE49-F238E27FC236}">
                  <a16:creationId xmlns:a16="http://schemas.microsoft.com/office/drawing/2014/main" id="{E3DAA52D-0FCA-E954-C674-0FC2327FAE8D}"/>
                </a:ext>
              </a:extLst>
            </p:cNvPr>
            <p:cNvSpPr/>
            <p:nvPr/>
          </p:nvSpPr>
          <p:spPr>
            <a:xfrm rot="16918763">
              <a:off x="8251630" y="3240881"/>
              <a:ext cx="234811" cy="47143"/>
            </a:xfrm>
            <a:prstGeom prst="flowChartDelay">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a:extLst>
                <a:ext uri="{FF2B5EF4-FFF2-40B4-BE49-F238E27FC236}">
                  <a16:creationId xmlns:a16="http://schemas.microsoft.com/office/drawing/2014/main" id="{2D14FF49-C2DA-87BF-6B58-DE9FC76563A3}"/>
                </a:ext>
              </a:extLst>
            </p:cNvPr>
            <p:cNvSpPr/>
            <p:nvPr/>
          </p:nvSpPr>
          <p:spPr>
            <a:xfrm rot="15471230">
              <a:off x="9622256" y="3256127"/>
              <a:ext cx="234811" cy="47143"/>
            </a:xfrm>
            <a:prstGeom prst="flowChartDelay">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D38E6D72-C029-CF2C-6AD0-377B91B25587}"/>
              </a:ext>
            </a:extLst>
          </p:cNvPr>
          <p:cNvGrpSpPr/>
          <p:nvPr/>
        </p:nvGrpSpPr>
        <p:grpSpPr>
          <a:xfrm>
            <a:off x="12282393" y="2489047"/>
            <a:ext cx="1447366" cy="931672"/>
            <a:chOff x="6915310" y="2593386"/>
            <a:chExt cx="1447366" cy="931672"/>
          </a:xfrm>
        </p:grpSpPr>
        <p:sp>
          <p:nvSpPr>
            <p:cNvPr id="28" name="Rectangle 27">
              <a:extLst>
                <a:ext uri="{FF2B5EF4-FFF2-40B4-BE49-F238E27FC236}">
                  <a16:creationId xmlns:a16="http://schemas.microsoft.com/office/drawing/2014/main" id="{E685F21A-C599-1126-29B1-B623973D3186}"/>
                </a:ext>
              </a:extLst>
            </p:cNvPr>
            <p:cNvSpPr/>
            <p:nvPr/>
          </p:nvSpPr>
          <p:spPr>
            <a:xfrm>
              <a:off x="6985660" y="2593386"/>
              <a:ext cx="1316187" cy="931672"/>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98789E75-908E-4007-7019-5687BFBF9825}"/>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409138" y="2668978"/>
              <a:ext cx="447578" cy="760022"/>
            </a:xfrm>
            <a:prstGeom prst="rect">
              <a:avLst/>
            </a:prstGeom>
          </p:spPr>
        </p:pic>
        <p:sp>
          <p:nvSpPr>
            <p:cNvPr id="30" name="Flowchart: Delay 29">
              <a:extLst>
                <a:ext uri="{FF2B5EF4-FFF2-40B4-BE49-F238E27FC236}">
                  <a16:creationId xmlns:a16="http://schemas.microsoft.com/office/drawing/2014/main" id="{888F6433-FBF8-96D9-3349-8EA3D1B3C228}"/>
                </a:ext>
              </a:extLst>
            </p:cNvPr>
            <p:cNvSpPr/>
            <p:nvPr/>
          </p:nvSpPr>
          <p:spPr>
            <a:xfrm rot="16918763">
              <a:off x="6723054" y="3031169"/>
              <a:ext cx="440617" cy="56105"/>
            </a:xfrm>
            <a:prstGeom prst="flowChartDelay">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elay 30">
              <a:extLst>
                <a:ext uri="{FF2B5EF4-FFF2-40B4-BE49-F238E27FC236}">
                  <a16:creationId xmlns:a16="http://schemas.microsoft.com/office/drawing/2014/main" id="{9A866CD9-9BF6-DB0F-94EF-5BFC12DA9B85}"/>
                </a:ext>
              </a:extLst>
            </p:cNvPr>
            <p:cNvSpPr/>
            <p:nvPr/>
          </p:nvSpPr>
          <p:spPr>
            <a:xfrm rot="15713191">
              <a:off x="8114315" y="2971996"/>
              <a:ext cx="440617" cy="56105"/>
            </a:xfrm>
            <a:prstGeom prst="flowChartDelay">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91C4A9A9-D0C2-F5D9-8F16-9AFCDD3659D7}"/>
              </a:ext>
            </a:extLst>
          </p:cNvPr>
          <p:cNvGrpSpPr/>
          <p:nvPr/>
        </p:nvGrpSpPr>
        <p:grpSpPr>
          <a:xfrm>
            <a:off x="5959672" y="2309137"/>
            <a:ext cx="1162050" cy="1119863"/>
            <a:chOff x="7954133" y="3385451"/>
            <a:chExt cx="1879355" cy="1499337"/>
          </a:xfrm>
        </p:grpSpPr>
        <p:sp>
          <p:nvSpPr>
            <p:cNvPr id="53" name="Cube 52">
              <a:extLst>
                <a:ext uri="{FF2B5EF4-FFF2-40B4-BE49-F238E27FC236}">
                  <a16:creationId xmlns:a16="http://schemas.microsoft.com/office/drawing/2014/main" id="{8CF5B183-17EB-F8D9-00C9-86A56B3C8993}"/>
                </a:ext>
              </a:extLst>
            </p:cNvPr>
            <p:cNvSpPr/>
            <p:nvPr/>
          </p:nvSpPr>
          <p:spPr>
            <a:xfrm>
              <a:off x="7954133" y="3385451"/>
              <a:ext cx="1810774" cy="1499337"/>
            </a:xfrm>
            <a:prstGeom prst="cube">
              <a:avLst/>
            </a:prstGeom>
            <a:solidFill>
              <a:srgbClr val="C00000"/>
            </a:solidFill>
            <a:ln w="158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4" name="Picture 53">
              <a:extLst>
                <a:ext uri="{FF2B5EF4-FFF2-40B4-BE49-F238E27FC236}">
                  <a16:creationId xmlns:a16="http://schemas.microsoft.com/office/drawing/2014/main" id="{B0AF83FB-F5BB-A6C1-D6EB-B39335EA6F22}"/>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55" name="Block Arc 54">
              <a:extLst>
                <a:ext uri="{FF2B5EF4-FFF2-40B4-BE49-F238E27FC236}">
                  <a16:creationId xmlns:a16="http://schemas.microsoft.com/office/drawing/2014/main" id="{A4247C13-E637-7C71-97F7-83A664AEB234}"/>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56" name="Parallelogram 55">
              <a:extLst>
                <a:ext uri="{FF2B5EF4-FFF2-40B4-BE49-F238E27FC236}">
                  <a16:creationId xmlns:a16="http://schemas.microsoft.com/office/drawing/2014/main" id="{073ED435-5E41-038C-8D4C-D1748FD3CC82}"/>
                </a:ext>
              </a:extLst>
            </p:cNvPr>
            <p:cNvSpPr/>
            <p:nvPr/>
          </p:nvSpPr>
          <p:spPr>
            <a:xfrm>
              <a:off x="8055610" y="3421380"/>
              <a:ext cx="1604010" cy="293370"/>
            </a:xfrm>
            <a:prstGeom prst="parallelogram">
              <a:avLst>
                <a:gd name="adj" fmla="val 99026"/>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7" name="Group 56">
            <a:extLst>
              <a:ext uri="{FF2B5EF4-FFF2-40B4-BE49-F238E27FC236}">
                <a16:creationId xmlns:a16="http://schemas.microsoft.com/office/drawing/2014/main" id="{6B327B22-8D40-FD3D-AD2B-E96D70C97943}"/>
              </a:ext>
            </a:extLst>
          </p:cNvPr>
          <p:cNvGrpSpPr/>
          <p:nvPr/>
        </p:nvGrpSpPr>
        <p:grpSpPr>
          <a:xfrm>
            <a:off x="7315489" y="2838255"/>
            <a:ext cx="1146300" cy="582464"/>
            <a:chOff x="5445025" y="4921153"/>
            <a:chExt cx="1146300" cy="582464"/>
          </a:xfrm>
        </p:grpSpPr>
        <p:grpSp>
          <p:nvGrpSpPr>
            <p:cNvPr id="58" name="Group 57">
              <a:extLst>
                <a:ext uri="{FF2B5EF4-FFF2-40B4-BE49-F238E27FC236}">
                  <a16:creationId xmlns:a16="http://schemas.microsoft.com/office/drawing/2014/main" id="{77DEAE64-64F8-22AC-1506-FEB4F29AFC02}"/>
                </a:ext>
              </a:extLst>
            </p:cNvPr>
            <p:cNvGrpSpPr/>
            <p:nvPr/>
          </p:nvGrpSpPr>
          <p:grpSpPr>
            <a:xfrm>
              <a:off x="5445025" y="4921153"/>
              <a:ext cx="1146300" cy="582464"/>
              <a:chOff x="4133610" y="1855168"/>
              <a:chExt cx="1719477" cy="910892"/>
            </a:xfrm>
          </p:grpSpPr>
          <p:sp>
            <p:nvSpPr>
              <p:cNvPr id="60" name="Cube 59">
                <a:extLst>
                  <a:ext uri="{FF2B5EF4-FFF2-40B4-BE49-F238E27FC236}">
                    <a16:creationId xmlns:a16="http://schemas.microsoft.com/office/drawing/2014/main" id="{ED523E43-359D-9627-EECE-4A6900619400}"/>
                  </a:ext>
                </a:extLst>
              </p:cNvPr>
              <p:cNvSpPr/>
              <p:nvPr/>
            </p:nvSpPr>
            <p:spPr>
              <a:xfrm>
                <a:off x="4133610" y="1855168"/>
                <a:ext cx="1712797" cy="910892"/>
              </a:xfrm>
              <a:prstGeom prst="cube">
                <a:avLst>
                  <a:gd name="adj" fmla="val 50195"/>
                </a:avLst>
              </a:prstGeom>
              <a:solidFill>
                <a:srgbClr val="0033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Block Arc 60">
                <a:extLst>
                  <a:ext uri="{FF2B5EF4-FFF2-40B4-BE49-F238E27FC236}">
                    <a16:creationId xmlns:a16="http://schemas.microsoft.com/office/drawing/2014/main" id="{634E8229-3248-EFAD-BC0A-48CF961990EC}"/>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pic>
          <p:nvPicPr>
            <p:cNvPr id="59" name="Picture 58">
              <a:extLst>
                <a:ext uri="{FF2B5EF4-FFF2-40B4-BE49-F238E27FC236}">
                  <a16:creationId xmlns:a16="http://schemas.microsoft.com/office/drawing/2014/main" id="{0C73ECCA-D2E4-B6A8-7849-98DEB303BA39}"/>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5762800" y="5153273"/>
              <a:ext cx="255375" cy="350344"/>
            </a:xfrm>
            <a:prstGeom prst="rect">
              <a:avLst/>
            </a:prstGeom>
            <a:scene3d>
              <a:camera prst="perspectiveRelaxed"/>
              <a:lightRig rig="threePt" dir="t"/>
            </a:scene3d>
          </p:spPr>
        </p:pic>
      </p:grpSp>
      <p:grpSp>
        <p:nvGrpSpPr>
          <p:cNvPr id="2" name="Group 1">
            <a:extLst>
              <a:ext uri="{FF2B5EF4-FFF2-40B4-BE49-F238E27FC236}">
                <a16:creationId xmlns:a16="http://schemas.microsoft.com/office/drawing/2014/main" id="{EF8C62AE-FFF4-809A-7578-62268DA57965}"/>
              </a:ext>
            </a:extLst>
          </p:cNvPr>
          <p:cNvGrpSpPr/>
          <p:nvPr/>
        </p:nvGrpSpPr>
        <p:grpSpPr>
          <a:xfrm>
            <a:off x="12282393" y="2999152"/>
            <a:ext cx="3154339" cy="2828195"/>
            <a:chOff x="6935661" y="3096296"/>
            <a:chExt cx="3154339" cy="2928170"/>
          </a:xfrm>
        </p:grpSpPr>
        <p:grpSp>
          <p:nvGrpSpPr>
            <p:cNvPr id="3" name="Group 2">
              <a:extLst>
                <a:ext uri="{FF2B5EF4-FFF2-40B4-BE49-F238E27FC236}">
                  <a16:creationId xmlns:a16="http://schemas.microsoft.com/office/drawing/2014/main" id="{B974B979-F05E-5403-0A26-95904D140A3F}"/>
                </a:ext>
              </a:extLst>
            </p:cNvPr>
            <p:cNvGrpSpPr/>
            <p:nvPr/>
          </p:nvGrpSpPr>
          <p:grpSpPr>
            <a:xfrm>
              <a:off x="6935661" y="3535334"/>
              <a:ext cx="3154339" cy="2489132"/>
              <a:chOff x="6999514" y="3611694"/>
              <a:chExt cx="3154339" cy="2489132"/>
            </a:xfrm>
          </p:grpSpPr>
          <p:sp>
            <p:nvSpPr>
              <p:cNvPr id="13" name="Freeform: Shape 12">
                <a:extLst>
                  <a:ext uri="{FF2B5EF4-FFF2-40B4-BE49-F238E27FC236}">
                    <a16:creationId xmlns:a16="http://schemas.microsoft.com/office/drawing/2014/main" id="{87491E9E-1D87-A155-8293-4EF1B4A4C348}"/>
                  </a:ext>
                </a:extLst>
              </p:cNvPr>
              <p:cNvSpPr/>
              <p:nvPr/>
            </p:nvSpPr>
            <p:spPr>
              <a:xfrm>
                <a:off x="6999514" y="3611694"/>
                <a:ext cx="3154339" cy="2297147"/>
              </a:xfrm>
              <a:custGeom>
                <a:avLst/>
                <a:gdLst>
                  <a:gd name="connsiteX0" fmla="*/ 303291 w 3154339"/>
                  <a:gd name="connsiteY0" fmla="*/ 1134477 h 2297147"/>
                  <a:gd name="connsiteX1" fmla="*/ 303291 w 3154339"/>
                  <a:gd name="connsiteY1" fmla="*/ 1928709 h 2297147"/>
                  <a:gd name="connsiteX2" fmla="*/ 2899243 w 3154339"/>
                  <a:gd name="connsiteY2" fmla="*/ 1928709 h 2297147"/>
                  <a:gd name="connsiteX3" fmla="*/ 2899243 w 3154339"/>
                  <a:gd name="connsiteY3" fmla="*/ 1134477 h 2297147"/>
                  <a:gd name="connsiteX4" fmla="*/ 314122 w 3154339"/>
                  <a:gd name="connsiteY4" fmla="*/ 187845 h 2297147"/>
                  <a:gd name="connsiteX5" fmla="*/ 314122 w 3154339"/>
                  <a:gd name="connsiteY5" fmla="*/ 982077 h 2297147"/>
                  <a:gd name="connsiteX6" fmla="*/ 2910074 w 3154339"/>
                  <a:gd name="connsiteY6" fmla="*/ 982077 h 2297147"/>
                  <a:gd name="connsiteX7" fmla="*/ 2910074 w 3154339"/>
                  <a:gd name="connsiteY7" fmla="*/ 187845 h 2297147"/>
                  <a:gd name="connsiteX8" fmla="*/ 0 w 3154339"/>
                  <a:gd name="connsiteY8" fmla="*/ 0 h 2297147"/>
                  <a:gd name="connsiteX9" fmla="*/ 3154339 w 3154339"/>
                  <a:gd name="connsiteY9" fmla="*/ 0 h 2297147"/>
                  <a:gd name="connsiteX10" fmla="*/ 3154339 w 3154339"/>
                  <a:gd name="connsiteY10" fmla="*/ 2297147 h 2297147"/>
                  <a:gd name="connsiteX11" fmla="*/ 0 w 3154339"/>
                  <a:gd name="connsiteY11" fmla="*/ 2297147 h 229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339" h="2297147">
                    <a:moveTo>
                      <a:pt x="303291" y="1134477"/>
                    </a:moveTo>
                    <a:lnTo>
                      <a:pt x="303291" y="1928709"/>
                    </a:lnTo>
                    <a:lnTo>
                      <a:pt x="2899243" y="1928709"/>
                    </a:lnTo>
                    <a:lnTo>
                      <a:pt x="2899243" y="1134477"/>
                    </a:lnTo>
                    <a:close/>
                    <a:moveTo>
                      <a:pt x="314122" y="187845"/>
                    </a:moveTo>
                    <a:lnTo>
                      <a:pt x="314122" y="982077"/>
                    </a:lnTo>
                    <a:lnTo>
                      <a:pt x="2910074" y="982077"/>
                    </a:lnTo>
                    <a:lnTo>
                      <a:pt x="2910074" y="187845"/>
                    </a:lnTo>
                    <a:close/>
                    <a:moveTo>
                      <a:pt x="0" y="0"/>
                    </a:moveTo>
                    <a:lnTo>
                      <a:pt x="3154339" y="0"/>
                    </a:lnTo>
                    <a:lnTo>
                      <a:pt x="3154339" y="2297147"/>
                    </a:lnTo>
                    <a:lnTo>
                      <a:pt x="0" y="2297147"/>
                    </a:lnTo>
                    <a:close/>
                  </a:path>
                </a:pathLst>
              </a:custGeom>
              <a:solidFill>
                <a:srgbClr val="2C3234"/>
              </a:solidFill>
              <a:ln w="222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Cartoon Technician Silhouette Illustration - Car tires png download - 1300*1283 - Free ...">
                <a:extLst>
                  <a:ext uri="{FF2B5EF4-FFF2-40B4-BE49-F238E27FC236}">
                    <a16:creationId xmlns:a16="http://schemas.microsoft.com/office/drawing/2014/main" id="{9887C475-2679-161F-EBCE-0969916B6E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3614"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4" descr="Cartoon Technician Silhouette Illustration - Car tires png download - 1300*1283 - Free ...">
                <a:extLst>
                  <a:ext uri="{FF2B5EF4-FFF2-40B4-BE49-F238E27FC236}">
                    <a16:creationId xmlns:a16="http://schemas.microsoft.com/office/drawing/2014/main" id="{8B085F85-90B3-FD14-BBC4-31BBC0B976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28413"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2" name="Flowchart: Delay 11">
              <a:extLst>
                <a:ext uri="{FF2B5EF4-FFF2-40B4-BE49-F238E27FC236}">
                  <a16:creationId xmlns:a16="http://schemas.microsoft.com/office/drawing/2014/main" id="{5D5B1D91-22F9-222C-7B0D-644EEA10AE60}"/>
                </a:ext>
              </a:extLst>
            </p:cNvPr>
            <p:cNvSpPr/>
            <p:nvPr/>
          </p:nvSpPr>
          <p:spPr>
            <a:xfrm rot="16200000">
              <a:off x="9747283" y="3203109"/>
              <a:ext cx="448282" cy="234656"/>
            </a:xfrm>
            <a:prstGeom prst="flowChartDelay">
              <a:avLst/>
            </a:prstGeom>
            <a:solidFill>
              <a:srgbClr val="2C323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ectangle 61">
            <a:extLst>
              <a:ext uri="{FF2B5EF4-FFF2-40B4-BE49-F238E27FC236}">
                <a16:creationId xmlns:a16="http://schemas.microsoft.com/office/drawing/2014/main" id="{D45D98AC-D83F-303E-7980-D7F3D24806CB}"/>
              </a:ext>
            </a:extLst>
          </p:cNvPr>
          <p:cNvSpPr/>
          <p:nvPr/>
        </p:nvSpPr>
        <p:spPr>
          <a:xfrm>
            <a:off x="2718013" y="-19142"/>
            <a:ext cx="7478143" cy="124021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entury Gothic" panose="020B0502020202020204" pitchFamily="34" charset="0"/>
            </a:endParaRPr>
          </a:p>
        </p:txBody>
      </p:sp>
      <p:sp>
        <p:nvSpPr>
          <p:cNvPr id="63" name="TextBox 62">
            <a:extLst>
              <a:ext uri="{FF2B5EF4-FFF2-40B4-BE49-F238E27FC236}">
                <a16:creationId xmlns:a16="http://schemas.microsoft.com/office/drawing/2014/main" id="{4449F002-69F2-A849-B1D8-30823E6E9C77}"/>
              </a:ext>
            </a:extLst>
          </p:cNvPr>
          <p:cNvSpPr txBox="1"/>
          <p:nvPr/>
        </p:nvSpPr>
        <p:spPr>
          <a:xfrm>
            <a:off x="4377889" y="26164"/>
            <a:ext cx="4423006" cy="923330"/>
          </a:xfrm>
          <a:prstGeom prst="rect">
            <a:avLst/>
          </a:prstGeom>
          <a:noFill/>
        </p:spPr>
        <p:txBody>
          <a:bodyPr wrap="none" rtlCol="0">
            <a:spAutoFit/>
          </a:bodyPr>
          <a:lstStyle/>
          <a:p>
            <a:r>
              <a:rPr lang="en-US" sz="5400" dirty="0">
                <a:solidFill>
                  <a:schemeClr val="bg1"/>
                </a:solidFill>
                <a:latin typeface="Century Gothic" panose="020B0502020202020204" pitchFamily="34" charset="0"/>
              </a:rPr>
              <a:t>After Service</a:t>
            </a:r>
          </a:p>
        </p:txBody>
      </p:sp>
      <p:sp>
        <p:nvSpPr>
          <p:cNvPr id="64" name="TextBox 63">
            <a:extLst>
              <a:ext uri="{FF2B5EF4-FFF2-40B4-BE49-F238E27FC236}">
                <a16:creationId xmlns:a16="http://schemas.microsoft.com/office/drawing/2014/main" id="{841FDEB0-D3C7-9DC5-214A-2FA73F1E8C54}"/>
              </a:ext>
            </a:extLst>
          </p:cNvPr>
          <p:cNvSpPr txBox="1"/>
          <p:nvPr/>
        </p:nvSpPr>
        <p:spPr>
          <a:xfrm>
            <a:off x="2683757" y="7015"/>
            <a:ext cx="7446345" cy="1200329"/>
          </a:xfrm>
          <a:prstGeom prst="rect">
            <a:avLst/>
          </a:prstGeom>
          <a:noFill/>
        </p:spPr>
        <p:txBody>
          <a:bodyPr wrap="square" rtlCol="0">
            <a:spAutoFit/>
          </a:bodyPr>
          <a:lstStyle/>
          <a:p>
            <a:pPr algn="ctr"/>
            <a:r>
              <a:rPr lang="en-US" sz="2400" dirty="0">
                <a:solidFill>
                  <a:schemeClr val="bg1"/>
                </a:solidFill>
                <a:latin typeface="Century Gothic" panose="020B0502020202020204" pitchFamily="34" charset="0"/>
              </a:rPr>
              <a:t>Saturday Program Staff will return unserved/unused meals to the designated refrigeration unit</a:t>
            </a:r>
          </a:p>
        </p:txBody>
      </p:sp>
      <p:pic>
        <p:nvPicPr>
          <p:cNvPr id="16" name="Picture 2">
            <a:extLst>
              <a:ext uri="{FF2B5EF4-FFF2-40B4-BE49-F238E27FC236}">
                <a16:creationId xmlns:a16="http://schemas.microsoft.com/office/drawing/2014/main" id="{1F504294-4E22-150B-FA75-14DC3EF5E3D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15011292" y="1135751"/>
            <a:ext cx="2399262" cy="4927681"/>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7BE88791-5038-5C42-08F9-313FCAA396A7}"/>
              </a:ext>
            </a:extLst>
          </p:cNvPr>
          <p:cNvSpPr txBox="1"/>
          <p:nvPr/>
        </p:nvSpPr>
        <p:spPr>
          <a:xfrm>
            <a:off x="2830563" y="180792"/>
            <a:ext cx="7271431" cy="830997"/>
          </a:xfrm>
          <a:prstGeom prst="rect">
            <a:avLst/>
          </a:prstGeom>
          <a:noFill/>
        </p:spPr>
        <p:txBody>
          <a:bodyPr wrap="square" rtlCol="0">
            <a:spAutoFit/>
          </a:bodyPr>
          <a:lstStyle/>
          <a:p>
            <a:pPr algn="ctr"/>
            <a:r>
              <a:rPr lang="en-US" sz="2400" dirty="0">
                <a:solidFill>
                  <a:schemeClr val="bg1"/>
                </a:solidFill>
                <a:latin typeface="Century Gothic" panose="020B0502020202020204" pitchFamily="34" charset="0"/>
              </a:rPr>
              <a:t>It is important to always return the meals back to the designated refrigeration unit. </a:t>
            </a:r>
          </a:p>
        </p:txBody>
      </p:sp>
      <p:sp>
        <p:nvSpPr>
          <p:cNvPr id="67" name="Rectangle 66">
            <a:extLst>
              <a:ext uri="{FF2B5EF4-FFF2-40B4-BE49-F238E27FC236}">
                <a16:creationId xmlns:a16="http://schemas.microsoft.com/office/drawing/2014/main" id="{A269B35C-7CFD-7773-0A33-BA4B9135C406}"/>
              </a:ext>
            </a:extLst>
          </p:cNvPr>
          <p:cNvSpPr/>
          <p:nvPr/>
        </p:nvSpPr>
        <p:spPr>
          <a:xfrm>
            <a:off x="-109168" y="-1038853"/>
            <a:ext cx="12487193" cy="8001000"/>
          </a:xfrm>
          <a:prstGeom prst="rect">
            <a:avLst/>
          </a:prstGeom>
          <a:solidFill>
            <a:srgbClr val="00000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1513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3000"/>
                                        <p:tgtEl>
                                          <p:spTgt spid="63"/>
                                        </p:tgtEl>
                                      </p:cBhvr>
                                    </p:animEffect>
                                  </p:childTnLst>
                                </p:cTn>
                              </p:par>
                            </p:childTnLst>
                          </p:cTn>
                        </p:par>
                        <p:par>
                          <p:cTn id="8" fill="hold">
                            <p:stCondLst>
                              <p:cond delay="3000"/>
                            </p:stCondLst>
                            <p:childTnLst>
                              <p:par>
                                <p:cTn id="9" presetID="1" presetClass="exit" presetSubtype="0" fill="hold" grpId="1" nodeType="afterEffect">
                                  <p:stCondLst>
                                    <p:cond delay="0"/>
                                  </p:stCondLst>
                                  <p:childTnLst>
                                    <p:set>
                                      <p:cBhvr>
                                        <p:cTn id="10" dur="1" fill="hold">
                                          <p:stCondLst>
                                            <p:cond delay="0"/>
                                          </p:stCondLst>
                                        </p:cTn>
                                        <p:tgtEl>
                                          <p:spTgt spid="6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42" presetClass="path" presetSubtype="0" accel="50000" decel="50000" fill="hold" nodeType="withEffect">
                                  <p:stCondLst>
                                    <p:cond delay="0"/>
                                  </p:stCondLst>
                                  <p:childTnLst>
                                    <p:animMotion origin="layout" path="M 2.70833E-6 1.48148E-6 L -0.67813 -0.01713 " pathEditMode="relative" rAng="0" ptsTypes="AA">
                                      <p:cBhvr>
                                        <p:cTn id="14" dur="3000" fill="hold"/>
                                        <p:tgtEl>
                                          <p:spTgt spid="16"/>
                                        </p:tgtEl>
                                        <p:attrNameLst>
                                          <p:attrName>ppt_x</p:attrName>
                                          <p:attrName>ppt_y</p:attrName>
                                        </p:attrNameLst>
                                      </p:cBhvr>
                                      <p:rCtr x="-33906" y="-856"/>
                                    </p:animMotion>
                                  </p:childTnLst>
                                </p:cTn>
                              </p:par>
                              <p:par>
                                <p:cTn id="15" presetID="42" presetClass="path" presetSubtype="0" accel="50000" decel="50000" fill="hold" nodeType="withEffect">
                                  <p:stCondLst>
                                    <p:cond delay="0"/>
                                  </p:stCondLst>
                                  <p:childTnLst>
                                    <p:animMotion origin="layout" path="M 2.08333E-7 4.07407E-6 L -0.66953 -0.00926 " pathEditMode="relative" rAng="0" ptsTypes="AA">
                                      <p:cBhvr>
                                        <p:cTn id="16" dur="3000" fill="hold"/>
                                        <p:tgtEl>
                                          <p:spTgt spid="2"/>
                                        </p:tgtEl>
                                        <p:attrNameLst>
                                          <p:attrName>ppt_x</p:attrName>
                                          <p:attrName>ppt_y</p:attrName>
                                        </p:attrNameLst>
                                      </p:cBhvr>
                                      <p:rCtr x="-33477" y="-463"/>
                                    </p:animMotion>
                                  </p:childTnLst>
                                </p:cTn>
                              </p:par>
                              <p:par>
                                <p:cTn id="17" presetID="42" presetClass="path" presetSubtype="0" accel="50000" decel="50000" fill="hold" nodeType="withEffect">
                                  <p:stCondLst>
                                    <p:cond delay="0"/>
                                  </p:stCondLst>
                                  <p:childTnLst>
                                    <p:animMotion origin="layout" path="M 1.04167E-6 -4.44444E-6 L -0.66458 -0.01041 " pathEditMode="relative" rAng="0" ptsTypes="AA">
                                      <p:cBhvr>
                                        <p:cTn id="18" dur="3000" fill="hold"/>
                                        <p:tgtEl>
                                          <p:spTgt spid="17"/>
                                        </p:tgtEl>
                                        <p:attrNameLst>
                                          <p:attrName>ppt_x</p:attrName>
                                          <p:attrName>ppt_y</p:attrName>
                                        </p:attrNameLst>
                                      </p:cBhvr>
                                      <p:rCtr x="-33229" y="-532"/>
                                    </p:animMotion>
                                  </p:childTnLst>
                                </p:cTn>
                              </p:par>
                              <p:par>
                                <p:cTn id="19" presetID="42" presetClass="path" presetSubtype="0" accel="50000" decel="50000" fill="hold" nodeType="withEffect">
                                  <p:stCondLst>
                                    <p:cond delay="0"/>
                                  </p:stCondLst>
                                  <p:childTnLst>
                                    <p:animMotion origin="layout" path="M 3.125E-6 2.96296E-6 L -0.66381 -0.00324 " pathEditMode="relative" rAng="0" ptsTypes="AA">
                                      <p:cBhvr>
                                        <p:cTn id="20" dur="3000" fill="hold"/>
                                        <p:tgtEl>
                                          <p:spTgt spid="27"/>
                                        </p:tgtEl>
                                        <p:attrNameLst>
                                          <p:attrName>ppt_x</p:attrName>
                                          <p:attrName>ppt_y</p:attrName>
                                        </p:attrNameLst>
                                      </p:cBhvr>
                                      <p:rCtr x="-33190" y="-162"/>
                                    </p:animMotion>
                                  </p:childTnLst>
                                </p:cTn>
                              </p:par>
                            </p:childTnLst>
                          </p:cTn>
                        </p:par>
                        <p:par>
                          <p:cTn id="21" fill="hold">
                            <p:stCondLst>
                              <p:cond delay="6000"/>
                            </p:stCondLst>
                            <p:childTnLst>
                              <p:par>
                                <p:cTn id="22" presetID="1" presetClass="exit" presetSubtype="0" fill="hold" nodeType="afterEffect">
                                  <p:stCondLst>
                                    <p:cond delay="0"/>
                                  </p:stCondLst>
                                  <p:childTnLst>
                                    <p:set>
                                      <p:cBhvr>
                                        <p:cTn id="23" dur="1" fill="hold">
                                          <p:stCondLst>
                                            <p:cond delay="0"/>
                                          </p:stCondLst>
                                        </p:cTn>
                                        <p:tgtEl>
                                          <p:spTgt spid="27"/>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7"/>
                                        </p:tgtEl>
                                        <p:attrNameLst>
                                          <p:attrName>style.visibility</p:attrName>
                                        </p:attrNameLst>
                                      </p:cBhvr>
                                      <p:to>
                                        <p:strVal val="hidden"/>
                                      </p:to>
                                    </p:set>
                                  </p:childTnLst>
                                </p:cTn>
                              </p:par>
                            </p:childTnLst>
                          </p:cTn>
                        </p:par>
                        <p:par>
                          <p:cTn id="26" fill="hold">
                            <p:stCondLst>
                              <p:cond delay="6000"/>
                            </p:stCondLst>
                            <p:childTnLst>
                              <p:par>
                                <p:cTn id="27" presetID="1" presetClass="entr" presetSubtype="0" fill="hold" nodeType="after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par>
                          <p:cTn id="31" fill="hold">
                            <p:stCondLst>
                              <p:cond delay="6000"/>
                            </p:stCondLst>
                            <p:childTnLst>
                              <p:par>
                                <p:cTn id="32" presetID="42" presetClass="path" presetSubtype="0" accel="50000" decel="50000" fill="hold" nodeType="afterEffect">
                                  <p:stCondLst>
                                    <p:cond delay="0"/>
                                  </p:stCondLst>
                                  <p:childTnLst>
                                    <p:animMotion origin="layout" path="M -0.67813 -0.01713 L -1.52826 -0.02361 " pathEditMode="relative" rAng="0" ptsTypes="AA">
                                      <p:cBhvr>
                                        <p:cTn id="33" dur="3000" fill="hold"/>
                                        <p:tgtEl>
                                          <p:spTgt spid="16"/>
                                        </p:tgtEl>
                                        <p:attrNameLst>
                                          <p:attrName>ppt_x</p:attrName>
                                          <p:attrName>ppt_y</p:attrName>
                                        </p:attrNameLst>
                                      </p:cBhvr>
                                      <p:rCtr x="-42513" y="-324"/>
                                    </p:animMotion>
                                  </p:childTnLst>
                                </p:cTn>
                              </p:par>
                              <p:par>
                                <p:cTn id="34" presetID="42" presetClass="path" presetSubtype="0" accel="50000" decel="50000" fill="hold" nodeType="withEffect">
                                  <p:stCondLst>
                                    <p:cond delay="0"/>
                                  </p:stCondLst>
                                  <p:childTnLst>
                                    <p:animMotion origin="layout" path="M -0.66953 -0.00926 L -1.54323 -0.01181 " pathEditMode="relative" rAng="0" ptsTypes="AA">
                                      <p:cBhvr>
                                        <p:cTn id="35" dur="3000" fill="hold"/>
                                        <p:tgtEl>
                                          <p:spTgt spid="2"/>
                                        </p:tgtEl>
                                        <p:attrNameLst>
                                          <p:attrName>ppt_x</p:attrName>
                                          <p:attrName>ppt_y</p:attrName>
                                        </p:attrNameLst>
                                      </p:cBhvr>
                                      <p:rCtr x="-43685" y="-139"/>
                                    </p:animMotion>
                                  </p:childTnLst>
                                </p:cTn>
                              </p:par>
                            </p:childTnLst>
                          </p:cTn>
                        </p:par>
                        <p:par>
                          <p:cTn id="36" fill="hold">
                            <p:stCondLst>
                              <p:cond delay="9000"/>
                            </p:stCondLst>
                            <p:childTnLst>
                              <p:par>
                                <p:cTn id="37" presetID="1" presetClass="exit" presetSubtype="0" fill="hold" grpId="1" nodeType="afterEffect">
                                  <p:stCondLst>
                                    <p:cond delay="0"/>
                                  </p:stCondLst>
                                  <p:childTnLst>
                                    <p:set>
                                      <p:cBhvr>
                                        <p:cTn id="38" dur="1" fill="hold">
                                          <p:stCondLst>
                                            <p:cond delay="0"/>
                                          </p:stCondLst>
                                        </p:cTn>
                                        <p:tgtEl>
                                          <p:spTgt spid="64"/>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22" presetClass="entr" presetSubtype="1" fill="hold" grpId="0" nodeType="withEffect">
                                  <p:stCondLst>
                                    <p:cond delay="2500"/>
                                  </p:stCondLst>
                                  <p:childTnLst>
                                    <p:set>
                                      <p:cBhvr>
                                        <p:cTn id="42" dur="1" fill="hold">
                                          <p:stCondLst>
                                            <p:cond delay="0"/>
                                          </p:stCondLst>
                                        </p:cTn>
                                        <p:tgtEl>
                                          <p:spTgt spid="67"/>
                                        </p:tgtEl>
                                        <p:attrNameLst>
                                          <p:attrName>style.visibility</p:attrName>
                                        </p:attrNameLst>
                                      </p:cBhvr>
                                      <p:to>
                                        <p:strVal val="visible"/>
                                      </p:to>
                                    </p:set>
                                    <p:animEffect transition="in" filter="wipe(up)">
                                      <p:cBhvr>
                                        <p:cTn id="43"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P spid="64" grpId="0"/>
      <p:bldP spid="64" grpId="1"/>
      <p:bldP spid="65" grpId="0"/>
      <p:bldP spid="6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20F444-498F-4614-8B7C-FA055BC2BA74}"/>
              </a:ext>
            </a:extLst>
          </p:cNvPr>
          <p:cNvGrpSpPr/>
          <p:nvPr/>
        </p:nvGrpSpPr>
        <p:grpSpPr>
          <a:xfrm>
            <a:off x="-222609" y="-1270454"/>
            <a:ext cx="12458700" cy="6175623"/>
            <a:chOff x="0" y="-1457325"/>
            <a:chExt cx="12458700" cy="6175623"/>
          </a:xfrm>
        </p:grpSpPr>
        <p:pic>
          <p:nvPicPr>
            <p:cNvPr id="5" name="Picture 4">
              <a:extLst>
                <a:ext uri="{FF2B5EF4-FFF2-40B4-BE49-F238E27FC236}">
                  <a16:creationId xmlns:a16="http://schemas.microsoft.com/office/drawing/2014/main" id="{41B3DC52-3E05-FA6A-C14C-8D64BF3CF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36773"/>
              <a:ext cx="11893432" cy="6155071"/>
            </a:xfrm>
            <a:prstGeom prst="rect">
              <a:avLst/>
            </a:prstGeom>
          </p:spPr>
        </p:pic>
        <p:sp>
          <p:nvSpPr>
            <p:cNvPr id="6" name="Rectangle 5">
              <a:extLst>
                <a:ext uri="{FF2B5EF4-FFF2-40B4-BE49-F238E27FC236}">
                  <a16:creationId xmlns:a16="http://schemas.microsoft.com/office/drawing/2014/main" id="{A775DCF3-86E3-8F1F-568B-B118C40C2CED}"/>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0663C5-A175-8041-A817-9323DED689B1}"/>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F9EFB9-32E6-055A-BC95-01D1E891D5AC}"/>
                </a:ext>
              </a:extLst>
            </p:cNvPr>
            <p:cNvSpPr/>
            <p:nvPr/>
          </p:nvSpPr>
          <p:spPr>
            <a:xfrm>
              <a:off x="1809750" y="3493507"/>
              <a:ext cx="1676400" cy="923925"/>
            </a:xfrm>
            <a:prstGeom prst="rect">
              <a:avLst/>
            </a:prstGeom>
            <a:blipFill dpi="0" rotWithShape="1">
              <a:blip r:embed="rId3"/>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8">
              <a:extLst>
                <a:ext uri="{FF2B5EF4-FFF2-40B4-BE49-F238E27FC236}">
                  <a16:creationId xmlns:a16="http://schemas.microsoft.com/office/drawing/2014/main" id="{441A6F04-ABF7-A826-CA24-649E8EA7DA3D}"/>
                </a:ext>
              </a:extLst>
            </p:cNvPr>
            <p:cNvSpPr/>
            <p:nvPr/>
          </p:nvSpPr>
          <p:spPr>
            <a:xfrm rot="16200000">
              <a:off x="-556462" y="796088"/>
              <a:ext cx="5761123" cy="1295400"/>
            </a:xfrm>
            <a:prstGeom prst="flowChartManualOperation">
              <a:avLst/>
            </a:prstGeom>
            <a:solidFill>
              <a:srgbClr val="FFF5E0"/>
            </a:solidFill>
            <a:ln w="12700">
              <a:solidFill>
                <a:srgbClr val="432D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Input 9">
              <a:extLst>
                <a:ext uri="{FF2B5EF4-FFF2-40B4-BE49-F238E27FC236}">
                  <a16:creationId xmlns:a16="http://schemas.microsoft.com/office/drawing/2014/main" id="{9DD95D5E-3BDD-C5B2-0768-F07F8621424A}"/>
                </a:ext>
              </a:extLst>
            </p:cNvPr>
            <p:cNvSpPr/>
            <p:nvPr/>
          </p:nvSpPr>
          <p:spPr>
            <a:xfrm rot="16200000" flipH="1">
              <a:off x="4482029" y="2467704"/>
              <a:ext cx="382040" cy="2085977"/>
            </a:xfrm>
            <a:prstGeom prst="flowChartManualInpu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EC5554F8-A4A7-9517-349F-FF5ABBCC46B7}"/>
                </a:ext>
              </a:extLst>
            </p:cNvPr>
            <p:cNvSpPr/>
            <p:nvPr/>
          </p:nvSpPr>
          <p:spPr>
            <a:xfrm>
              <a:off x="3456333" y="3015495"/>
              <a:ext cx="731354" cy="551005"/>
            </a:xfrm>
            <a:prstGeom prst="flowChartManualInput">
              <a:avLst/>
            </a:prstGeom>
            <a:solidFill>
              <a:srgbClr val="CCCCCC"/>
            </a:solidFill>
            <a:ln w="19050">
              <a:solidFill>
                <a:srgbClr val="000000"/>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17612222-C9AB-C0A5-13FD-A052D2F219A5}"/>
              </a:ext>
            </a:extLst>
          </p:cNvPr>
          <p:cNvGrpSpPr/>
          <p:nvPr/>
        </p:nvGrpSpPr>
        <p:grpSpPr>
          <a:xfrm>
            <a:off x="5934174" y="2280580"/>
            <a:ext cx="1162050" cy="1119863"/>
            <a:chOff x="7954133" y="3385451"/>
            <a:chExt cx="1879355" cy="1499337"/>
          </a:xfrm>
        </p:grpSpPr>
        <p:sp>
          <p:nvSpPr>
            <p:cNvPr id="13" name="Cube 12">
              <a:extLst>
                <a:ext uri="{FF2B5EF4-FFF2-40B4-BE49-F238E27FC236}">
                  <a16:creationId xmlns:a16="http://schemas.microsoft.com/office/drawing/2014/main" id="{8481E87C-6C74-F5F9-F320-42239479C392}"/>
                </a:ext>
              </a:extLst>
            </p:cNvPr>
            <p:cNvSpPr/>
            <p:nvPr/>
          </p:nvSpPr>
          <p:spPr>
            <a:xfrm>
              <a:off x="7954133" y="3385451"/>
              <a:ext cx="1810774" cy="1499337"/>
            </a:xfrm>
            <a:prstGeom prst="cube">
              <a:avLst/>
            </a:prstGeom>
            <a:solidFill>
              <a:srgbClr val="C00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9FECC4E9-FC43-9CDA-ABB3-E34E23EC9B2D}"/>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15" name="Block Arc 14">
              <a:extLst>
                <a:ext uri="{FF2B5EF4-FFF2-40B4-BE49-F238E27FC236}">
                  <a16:creationId xmlns:a16="http://schemas.microsoft.com/office/drawing/2014/main" id="{8B5C0E59-8323-8BF2-DB63-E949D016ABEB}"/>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16" name="Parallelogram 15">
              <a:extLst>
                <a:ext uri="{FF2B5EF4-FFF2-40B4-BE49-F238E27FC236}">
                  <a16:creationId xmlns:a16="http://schemas.microsoft.com/office/drawing/2014/main" id="{5B4955C5-2B6F-CB5C-1F32-1CED01A56C4F}"/>
                </a:ext>
              </a:extLst>
            </p:cNvPr>
            <p:cNvSpPr/>
            <p:nvPr/>
          </p:nvSpPr>
          <p:spPr>
            <a:xfrm>
              <a:off x="8055610" y="3421380"/>
              <a:ext cx="1604010" cy="293370"/>
            </a:xfrm>
            <a:prstGeom prst="parallelogram">
              <a:avLst>
                <a:gd name="adj" fmla="val 99026"/>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B409EBE5-A1C8-E3A3-1118-2CEB628D52B0}"/>
              </a:ext>
            </a:extLst>
          </p:cNvPr>
          <p:cNvGrpSpPr/>
          <p:nvPr/>
        </p:nvGrpSpPr>
        <p:grpSpPr>
          <a:xfrm>
            <a:off x="7369844" y="2826108"/>
            <a:ext cx="1146300" cy="582464"/>
            <a:chOff x="5445025" y="4921153"/>
            <a:chExt cx="1146300" cy="582464"/>
          </a:xfrm>
        </p:grpSpPr>
        <p:grpSp>
          <p:nvGrpSpPr>
            <p:cNvPr id="18" name="Group 17">
              <a:extLst>
                <a:ext uri="{FF2B5EF4-FFF2-40B4-BE49-F238E27FC236}">
                  <a16:creationId xmlns:a16="http://schemas.microsoft.com/office/drawing/2014/main" id="{3E4CB628-4EAC-341C-7E4A-D4DACE547E4C}"/>
                </a:ext>
              </a:extLst>
            </p:cNvPr>
            <p:cNvGrpSpPr/>
            <p:nvPr/>
          </p:nvGrpSpPr>
          <p:grpSpPr>
            <a:xfrm>
              <a:off x="5445025" y="4921153"/>
              <a:ext cx="1146300" cy="582464"/>
              <a:chOff x="4133610" y="1855168"/>
              <a:chExt cx="1719477" cy="910892"/>
            </a:xfrm>
          </p:grpSpPr>
          <p:sp>
            <p:nvSpPr>
              <p:cNvPr id="20" name="Cube 19">
                <a:extLst>
                  <a:ext uri="{FF2B5EF4-FFF2-40B4-BE49-F238E27FC236}">
                    <a16:creationId xmlns:a16="http://schemas.microsoft.com/office/drawing/2014/main" id="{F86CA7A1-30B3-EAC9-ED5D-54A72CC1D438}"/>
                  </a:ext>
                </a:extLst>
              </p:cNvPr>
              <p:cNvSpPr/>
              <p:nvPr/>
            </p:nvSpPr>
            <p:spPr>
              <a:xfrm>
                <a:off x="4133610" y="1855168"/>
                <a:ext cx="1712797" cy="910892"/>
              </a:xfrm>
              <a:prstGeom prst="cube">
                <a:avLst>
                  <a:gd name="adj" fmla="val 50195"/>
                </a:avLst>
              </a:prstGeom>
              <a:solidFill>
                <a:srgbClr val="0033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Block Arc 20">
                <a:extLst>
                  <a:ext uri="{FF2B5EF4-FFF2-40B4-BE49-F238E27FC236}">
                    <a16:creationId xmlns:a16="http://schemas.microsoft.com/office/drawing/2014/main" id="{A6E1584C-B01F-D88A-3190-76794A123D19}"/>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FE31C36E-0CB2-F5E2-31CF-0D08631A1346}"/>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5762800" y="5153273"/>
              <a:ext cx="255375" cy="350344"/>
            </a:xfrm>
            <a:prstGeom prst="rect">
              <a:avLst/>
            </a:prstGeom>
            <a:scene3d>
              <a:camera prst="perspectiveRelaxed"/>
              <a:lightRig rig="threePt" dir="t"/>
            </a:scene3d>
          </p:spPr>
        </p:pic>
      </p:grpSp>
      <p:sp>
        <p:nvSpPr>
          <p:cNvPr id="22" name="Rectangle 21">
            <a:extLst>
              <a:ext uri="{FF2B5EF4-FFF2-40B4-BE49-F238E27FC236}">
                <a16:creationId xmlns:a16="http://schemas.microsoft.com/office/drawing/2014/main" id="{2512F873-EC46-DA27-9000-70310A9C85ED}"/>
              </a:ext>
            </a:extLst>
          </p:cNvPr>
          <p:cNvSpPr/>
          <p:nvPr/>
        </p:nvSpPr>
        <p:spPr>
          <a:xfrm>
            <a:off x="3341867" y="3840990"/>
            <a:ext cx="2168247" cy="551005"/>
          </a:xfrm>
          <a:prstGeom prst="rect">
            <a:avLst/>
          </a:prstGeom>
          <a:solidFill>
            <a:srgbClr val="F2F2F2"/>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91AC08B-1F57-34EC-C1D3-A497DA4CB6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36C8B9BD-4CCF-4AAE-DB25-97F700EC3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5" name="Picture 24" descr="A screenshot of a computer&#10;&#10;Description automatically generated">
            <a:extLst>
              <a:ext uri="{FF2B5EF4-FFF2-40B4-BE49-F238E27FC236}">
                <a16:creationId xmlns:a16="http://schemas.microsoft.com/office/drawing/2014/main" id="{B9B386F8-260A-3555-C6C8-725949692AA0}"/>
              </a:ext>
            </a:extLst>
          </p:cNvPr>
          <p:cNvPicPr>
            <a:picLocks noChangeAspect="1"/>
          </p:cNvPicPr>
          <p:nvPr/>
        </p:nvPicPr>
        <p:blipFill>
          <a:blip r:embed="rId9"/>
          <a:stretch>
            <a:fillRect/>
          </a:stretch>
        </p:blipFill>
        <p:spPr>
          <a:xfrm>
            <a:off x="3489876" y="196664"/>
            <a:ext cx="1153216" cy="833686"/>
          </a:xfrm>
          <a:prstGeom prst="rect">
            <a:avLst/>
          </a:prstGeom>
          <a:ln w="9525">
            <a:solidFill>
              <a:schemeClr val="accent5">
                <a:lumMod val="20000"/>
                <a:lumOff val="80000"/>
              </a:schemeClr>
            </a:solidFill>
          </a:ln>
        </p:spPr>
      </p:pic>
      <p:pic>
        <p:nvPicPr>
          <p:cNvPr id="26" name="Picture 25">
            <a:extLst>
              <a:ext uri="{FF2B5EF4-FFF2-40B4-BE49-F238E27FC236}">
                <a16:creationId xmlns:a16="http://schemas.microsoft.com/office/drawing/2014/main" id="{652AFFA7-234D-733F-CF79-9FEA26B2E7E1}"/>
              </a:ext>
            </a:extLst>
          </p:cNvPr>
          <p:cNvPicPr>
            <a:picLocks noChangeAspect="1"/>
          </p:cNvPicPr>
          <p:nvPr/>
        </p:nvPicPr>
        <p:blipFill>
          <a:blip r:embed="rId10"/>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37" name="Group 36">
            <a:extLst>
              <a:ext uri="{FF2B5EF4-FFF2-40B4-BE49-F238E27FC236}">
                <a16:creationId xmlns:a16="http://schemas.microsoft.com/office/drawing/2014/main" id="{1279E485-B12E-3BC4-1F30-25805929B0CC}"/>
              </a:ext>
            </a:extLst>
          </p:cNvPr>
          <p:cNvGrpSpPr/>
          <p:nvPr/>
        </p:nvGrpSpPr>
        <p:grpSpPr>
          <a:xfrm>
            <a:off x="12282393" y="2999152"/>
            <a:ext cx="3154339" cy="2828195"/>
            <a:chOff x="6935661" y="3096296"/>
            <a:chExt cx="3154339" cy="2928170"/>
          </a:xfrm>
        </p:grpSpPr>
        <p:grpSp>
          <p:nvGrpSpPr>
            <p:cNvPr id="38" name="Group 37">
              <a:extLst>
                <a:ext uri="{FF2B5EF4-FFF2-40B4-BE49-F238E27FC236}">
                  <a16:creationId xmlns:a16="http://schemas.microsoft.com/office/drawing/2014/main" id="{D2435C83-DBA8-78FA-13A9-5F246F7E8961}"/>
                </a:ext>
              </a:extLst>
            </p:cNvPr>
            <p:cNvGrpSpPr/>
            <p:nvPr/>
          </p:nvGrpSpPr>
          <p:grpSpPr>
            <a:xfrm>
              <a:off x="6935661" y="3535334"/>
              <a:ext cx="3154339" cy="2489132"/>
              <a:chOff x="6999514" y="3611694"/>
              <a:chExt cx="3154339" cy="2489132"/>
            </a:xfrm>
          </p:grpSpPr>
          <p:sp>
            <p:nvSpPr>
              <p:cNvPr id="40" name="Freeform: Shape 39">
                <a:extLst>
                  <a:ext uri="{FF2B5EF4-FFF2-40B4-BE49-F238E27FC236}">
                    <a16:creationId xmlns:a16="http://schemas.microsoft.com/office/drawing/2014/main" id="{9424041C-6F55-388B-7589-4A1239A47A4F}"/>
                  </a:ext>
                </a:extLst>
              </p:cNvPr>
              <p:cNvSpPr/>
              <p:nvPr/>
            </p:nvSpPr>
            <p:spPr>
              <a:xfrm>
                <a:off x="6999514" y="3611694"/>
                <a:ext cx="3154339" cy="2297147"/>
              </a:xfrm>
              <a:custGeom>
                <a:avLst/>
                <a:gdLst>
                  <a:gd name="connsiteX0" fmla="*/ 303291 w 3154339"/>
                  <a:gd name="connsiteY0" fmla="*/ 1134477 h 2297147"/>
                  <a:gd name="connsiteX1" fmla="*/ 303291 w 3154339"/>
                  <a:gd name="connsiteY1" fmla="*/ 1928709 h 2297147"/>
                  <a:gd name="connsiteX2" fmla="*/ 2899243 w 3154339"/>
                  <a:gd name="connsiteY2" fmla="*/ 1928709 h 2297147"/>
                  <a:gd name="connsiteX3" fmla="*/ 2899243 w 3154339"/>
                  <a:gd name="connsiteY3" fmla="*/ 1134477 h 2297147"/>
                  <a:gd name="connsiteX4" fmla="*/ 314122 w 3154339"/>
                  <a:gd name="connsiteY4" fmla="*/ 187845 h 2297147"/>
                  <a:gd name="connsiteX5" fmla="*/ 314122 w 3154339"/>
                  <a:gd name="connsiteY5" fmla="*/ 982077 h 2297147"/>
                  <a:gd name="connsiteX6" fmla="*/ 2910074 w 3154339"/>
                  <a:gd name="connsiteY6" fmla="*/ 982077 h 2297147"/>
                  <a:gd name="connsiteX7" fmla="*/ 2910074 w 3154339"/>
                  <a:gd name="connsiteY7" fmla="*/ 187845 h 2297147"/>
                  <a:gd name="connsiteX8" fmla="*/ 0 w 3154339"/>
                  <a:gd name="connsiteY8" fmla="*/ 0 h 2297147"/>
                  <a:gd name="connsiteX9" fmla="*/ 3154339 w 3154339"/>
                  <a:gd name="connsiteY9" fmla="*/ 0 h 2297147"/>
                  <a:gd name="connsiteX10" fmla="*/ 3154339 w 3154339"/>
                  <a:gd name="connsiteY10" fmla="*/ 2297147 h 2297147"/>
                  <a:gd name="connsiteX11" fmla="*/ 0 w 3154339"/>
                  <a:gd name="connsiteY11" fmla="*/ 2297147 h 229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339" h="2297147">
                    <a:moveTo>
                      <a:pt x="303291" y="1134477"/>
                    </a:moveTo>
                    <a:lnTo>
                      <a:pt x="303291" y="1928709"/>
                    </a:lnTo>
                    <a:lnTo>
                      <a:pt x="2899243" y="1928709"/>
                    </a:lnTo>
                    <a:lnTo>
                      <a:pt x="2899243" y="1134477"/>
                    </a:lnTo>
                    <a:close/>
                    <a:moveTo>
                      <a:pt x="314122" y="187845"/>
                    </a:moveTo>
                    <a:lnTo>
                      <a:pt x="314122" y="982077"/>
                    </a:lnTo>
                    <a:lnTo>
                      <a:pt x="2910074" y="982077"/>
                    </a:lnTo>
                    <a:lnTo>
                      <a:pt x="2910074" y="187845"/>
                    </a:lnTo>
                    <a:close/>
                    <a:moveTo>
                      <a:pt x="0" y="0"/>
                    </a:moveTo>
                    <a:lnTo>
                      <a:pt x="3154339" y="0"/>
                    </a:lnTo>
                    <a:lnTo>
                      <a:pt x="3154339" y="2297147"/>
                    </a:lnTo>
                    <a:lnTo>
                      <a:pt x="0" y="2297147"/>
                    </a:lnTo>
                    <a:close/>
                  </a:path>
                </a:pathLst>
              </a:custGeom>
              <a:solidFill>
                <a:srgbClr val="2C3234"/>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 descr="Cartoon Technician Silhouette Illustration - Car tires png download - 1300*1283 - Free ...">
                <a:extLst>
                  <a:ext uri="{FF2B5EF4-FFF2-40B4-BE49-F238E27FC236}">
                    <a16:creationId xmlns:a16="http://schemas.microsoft.com/office/drawing/2014/main" id="{BBD1C645-57AB-4B37-A937-E4CF660FA2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23614"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4" descr="Cartoon Technician Silhouette Illustration - Car tires png download - 1300*1283 - Free ...">
                <a:extLst>
                  <a:ext uri="{FF2B5EF4-FFF2-40B4-BE49-F238E27FC236}">
                    <a16:creationId xmlns:a16="http://schemas.microsoft.com/office/drawing/2014/main" id="{571E6C35-77E4-D992-A40E-A4B8FA44C2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28413"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39" name="Flowchart: Delay 38">
              <a:extLst>
                <a:ext uri="{FF2B5EF4-FFF2-40B4-BE49-F238E27FC236}">
                  <a16:creationId xmlns:a16="http://schemas.microsoft.com/office/drawing/2014/main" id="{FC2CF904-F57A-7F05-8995-8C3994FB1F08}"/>
                </a:ext>
              </a:extLst>
            </p:cNvPr>
            <p:cNvSpPr/>
            <p:nvPr/>
          </p:nvSpPr>
          <p:spPr>
            <a:xfrm rot="16200000">
              <a:off x="9747283" y="3203109"/>
              <a:ext cx="448282" cy="234656"/>
            </a:xfrm>
            <a:prstGeom prst="flowChartDelay">
              <a:avLst/>
            </a:prstGeom>
            <a:solidFill>
              <a:srgbClr val="2C3234"/>
            </a:solidFill>
            <a:ln w="222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descr="A screenshot of a computer&#10;&#10;Description automatically generated">
            <a:extLst>
              <a:ext uri="{FF2B5EF4-FFF2-40B4-BE49-F238E27FC236}">
                <a16:creationId xmlns:a16="http://schemas.microsoft.com/office/drawing/2014/main" id="{572E42A6-05F1-B59F-6464-28A99D2A5D22}"/>
              </a:ext>
            </a:extLst>
          </p:cNvPr>
          <p:cNvPicPr>
            <a:picLocks noChangeAspect="1"/>
          </p:cNvPicPr>
          <p:nvPr/>
        </p:nvPicPr>
        <p:blipFill>
          <a:blip r:embed="rId9"/>
          <a:stretch>
            <a:fillRect/>
          </a:stretch>
        </p:blipFill>
        <p:spPr>
          <a:xfrm>
            <a:off x="3489876" y="196664"/>
            <a:ext cx="1153216" cy="833686"/>
          </a:xfrm>
          <a:prstGeom prst="rect">
            <a:avLst/>
          </a:prstGeom>
          <a:ln w="9525">
            <a:solidFill>
              <a:schemeClr val="accent5">
                <a:lumMod val="20000"/>
                <a:lumOff val="80000"/>
              </a:schemeClr>
            </a:solidFill>
          </a:ln>
        </p:spPr>
      </p:pic>
      <p:sp>
        <p:nvSpPr>
          <p:cNvPr id="3" name="Rectangle 2">
            <a:extLst>
              <a:ext uri="{FF2B5EF4-FFF2-40B4-BE49-F238E27FC236}">
                <a16:creationId xmlns:a16="http://schemas.microsoft.com/office/drawing/2014/main" id="{CE42B848-FD3B-B09F-E5AA-C7B0AA574C64}"/>
              </a:ext>
            </a:extLst>
          </p:cNvPr>
          <p:cNvSpPr/>
          <p:nvPr/>
        </p:nvSpPr>
        <p:spPr>
          <a:xfrm>
            <a:off x="2749191" y="57914"/>
            <a:ext cx="7478143" cy="124021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entury Gothic" panose="020B0502020202020204" pitchFamily="34" charset="0"/>
            </a:endParaRPr>
          </a:p>
        </p:txBody>
      </p:sp>
      <p:sp>
        <p:nvSpPr>
          <p:cNvPr id="29" name="TextBox 28">
            <a:extLst>
              <a:ext uri="{FF2B5EF4-FFF2-40B4-BE49-F238E27FC236}">
                <a16:creationId xmlns:a16="http://schemas.microsoft.com/office/drawing/2014/main" id="{3B625767-87CD-40FB-105E-0F30D8D35DBB}"/>
              </a:ext>
            </a:extLst>
          </p:cNvPr>
          <p:cNvSpPr txBox="1"/>
          <p:nvPr/>
        </p:nvSpPr>
        <p:spPr>
          <a:xfrm>
            <a:off x="2841213" y="130068"/>
            <a:ext cx="7132081" cy="861774"/>
          </a:xfrm>
          <a:prstGeom prst="rect">
            <a:avLst/>
          </a:prstGeom>
          <a:noFill/>
        </p:spPr>
        <p:txBody>
          <a:bodyPr wrap="none" rtlCol="0">
            <a:spAutoFit/>
          </a:bodyPr>
          <a:lstStyle/>
          <a:p>
            <a:r>
              <a:rPr lang="en-US" sz="5000" dirty="0">
                <a:solidFill>
                  <a:schemeClr val="bg1"/>
                </a:solidFill>
                <a:latin typeface="Century Gothic" panose="020B0502020202020204" pitchFamily="34" charset="0"/>
              </a:rPr>
              <a:t>The Following Monday</a:t>
            </a:r>
          </a:p>
        </p:txBody>
      </p:sp>
      <p:sp>
        <p:nvSpPr>
          <p:cNvPr id="30" name="Parallelogram 29">
            <a:extLst>
              <a:ext uri="{FF2B5EF4-FFF2-40B4-BE49-F238E27FC236}">
                <a16:creationId xmlns:a16="http://schemas.microsoft.com/office/drawing/2014/main" id="{586B692D-4588-A6B1-A3E3-18781053760B}"/>
              </a:ext>
            </a:extLst>
          </p:cNvPr>
          <p:cNvSpPr/>
          <p:nvPr/>
        </p:nvSpPr>
        <p:spPr>
          <a:xfrm>
            <a:off x="5997499" y="2307416"/>
            <a:ext cx="991798" cy="219120"/>
          </a:xfrm>
          <a:prstGeom prst="parallelogram">
            <a:avLst>
              <a:gd name="adj" fmla="val 99026"/>
            </a:avLst>
          </a:prstGeom>
          <a:solidFill>
            <a:srgbClr val="000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lowchart: Data 30">
            <a:extLst>
              <a:ext uri="{FF2B5EF4-FFF2-40B4-BE49-F238E27FC236}">
                <a16:creationId xmlns:a16="http://schemas.microsoft.com/office/drawing/2014/main" id="{71882CC6-9C4F-A534-4E31-C7E71D11A047}"/>
              </a:ext>
            </a:extLst>
          </p:cNvPr>
          <p:cNvSpPr/>
          <p:nvPr/>
        </p:nvSpPr>
        <p:spPr>
          <a:xfrm flipH="1">
            <a:off x="6006741" y="1766811"/>
            <a:ext cx="1022426" cy="508199"/>
          </a:xfrm>
          <a:prstGeom prst="flowChartInputOutput">
            <a:avLst/>
          </a:prstGeom>
          <a:solidFill>
            <a:srgbClr val="C00000"/>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DA2D2FFA-68DE-5EC5-5ACD-91E85A73A989}"/>
              </a:ext>
            </a:extLst>
          </p:cNvPr>
          <p:cNvSpPr/>
          <p:nvPr/>
        </p:nvSpPr>
        <p:spPr>
          <a:xfrm>
            <a:off x="7432351" y="2825799"/>
            <a:ext cx="1002887" cy="267479"/>
          </a:xfrm>
          <a:prstGeom prst="parallelogram">
            <a:avLst>
              <a:gd name="adj" fmla="val 99026"/>
            </a:avLst>
          </a:prstGeom>
          <a:solidFill>
            <a:srgbClr val="000000"/>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lowchart: Data 33">
            <a:extLst>
              <a:ext uri="{FF2B5EF4-FFF2-40B4-BE49-F238E27FC236}">
                <a16:creationId xmlns:a16="http://schemas.microsoft.com/office/drawing/2014/main" id="{067EC220-8CEB-EFAE-3CFA-66637D2738C0}"/>
              </a:ext>
            </a:extLst>
          </p:cNvPr>
          <p:cNvSpPr/>
          <p:nvPr/>
        </p:nvSpPr>
        <p:spPr>
          <a:xfrm flipH="1">
            <a:off x="7461187" y="2316863"/>
            <a:ext cx="1050504" cy="508199"/>
          </a:xfrm>
          <a:prstGeom prst="flowChartInputOutput">
            <a:avLst/>
          </a:prstGeom>
          <a:solidFill>
            <a:srgbClr val="0029A4"/>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876956D-F0E5-5E46-BC8D-44AA50FA18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flipH="1">
            <a:off x="14996995" y="1014027"/>
            <a:ext cx="2052647" cy="492768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descr="57 Free Sandwich Clipart - Cliparting.com">
            <a:extLst>
              <a:ext uri="{FF2B5EF4-FFF2-40B4-BE49-F238E27FC236}">
                <a16:creationId xmlns:a16="http://schemas.microsoft.com/office/drawing/2014/main" id="{47A248CD-29FF-9109-B657-C96BCC4919C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12110" y="2185420"/>
            <a:ext cx="486842" cy="39799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2" descr="57 Free Sandwich Clipart - Cliparting.com">
            <a:extLst>
              <a:ext uri="{FF2B5EF4-FFF2-40B4-BE49-F238E27FC236}">
                <a16:creationId xmlns:a16="http://schemas.microsoft.com/office/drawing/2014/main" id="{C0B18EE9-1237-5611-A9CF-9B27428F89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82089" y="2149060"/>
            <a:ext cx="511986" cy="418549"/>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6" descr="Apple Cartoon Fruit Cartoon Of Apples Transparent | My XXX Hot Girl">
            <a:extLst>
              <a:ext uri="{FF2B5EF4-FFF2-40B4-BE49-F238E27FC236}">
                <a16:creationId xmlns:a16="http://schemas.microsoft.com/office/drawing/2014/main" id="{149AA7D5-0328-23C2-106C-E8FD36BE92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648922" flipH="1">
            <a:off x="8028142" y="2647337"/>
            <a:ext cx="368351" cy="3683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6" descr="Apple Cartoon Fruit Cartoon Of Apples Transparent | My XXX Hot Girl">
            <a:extLst>
              <a:ext uri="{FF2B5EF4-FFF2-40B4-BE49-F238E27FC236}">
                <a16:creationId xmlns:a16="http://schemas.microsoft.com/office/drawing/2014/main" id="{3EA9D6B2-21D1-C107-1215-B59D6156BF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9641773" flipH="1">
            <a:off x="7855864" y="2750914"/>
            <a:ext cx="370012" cy="37001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8" descr="Celery, celery stalk, celery stick, leafy green, leafy vegetable icon">
            <a:extLst>
              <a:ext uri="{FF2B5EF4-FFF2-40B4-BE49-F238E27FC236}">
                <a16:creationId xmlns:a16="http://schemas.microsoft.com/office/drawing/2014/main" id="{46D98DAA-A7CF-DF0D-8492-066428153A9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7414015">
            <a:off x="7597117" y="2694188"/>
            <a:ext cx="302851" cy="3028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18" descr="Celery, celery stalk, celery stick, leafy green, leafy vegetable icon">
            <a:extLst>
              <a:ext uri="{FF2B5EF4-FFF2-40B4-BE49-F238E27FC236}">
                <a16:creationId xmlns:a16="http://schemas.microsoft.com/office/drawing/2014/main" id="{171CB37A-DEA3-BF52-5133-E5D2032689B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7414015">
            <a:off x="7502966" y="2823040"/>
            <a:ext cx="302851" cy="30285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descr="efeito de fumaça. mau cheiro e poeira flutuando no ar. 14475075 PNG">
            <a:extLst>
              <a:ext uri="{FF2B5EF4-FFF2-40B4-BE49-F238E27FC236}">
                <a16:creationId xmlns:a16="http://schemas.microsoft.com/office/drawing/2014/main" id="{1261C611-3B7C-DA1B-04CC-20167B7B09F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51584" y="1248888"/>
            <a:ext cx="1498975" cy="14989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2" descr="efeito de fumaça. mau cheiro e poeira flutuando no ar. 14475075 PNG">
            <a:extLst>
              <a:ext uri="{FF2B5EF4-FFF2-40B4-BE49-F238E27FC236}">
                <a16:creationId xmlns:a16="http://schemas.microsoft.com/office/drawing/2014/main" id="{DD4D3F39-9144-3EE4-A268-F929026E128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8694967">
            <a:off x="7059690" y="1028906"/>
            <a:ext cx="1498975" cy="14989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2" descr="efeito de fumaça. mau cheiro e poeira flutuando no ar. 14475075 PNG">
            <a:extLst>
              <a:ext uri="{FF2B5EF4-FFF2-40B4-BE49-F238E27FC236}">
                <a16:creationId xmlns:a16="http://schemas.microsoft.com/office/drawing/2014/main" id="{0F3EF2C8-0249-A035-EF73-106C650B5DB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654850">
            <a:off x="6296225" y="1016026"/>
            <a:ext cx="1498975" cy="14989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2" descr="efeito de fumaça. mau cheiro e poeira flutuando no ar. 14475075 PNG">
            <a:extLst>
              <a:ext uri="{FF2B5EF4-FFF2-40B4-BE49-F238E27FC236}">
                <a16:creationId xmlns:a16="http://schemas.microsoft.com/office/drawing/2014/main" id="{F3A62DAC-05C5-C77C-5783-56C165ED338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8623532">
            <a:off x="5276530" y="981669"/>
            <a:ext cx="1498975" cy="1498975"/>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roup 1034">
            <a:extLst>
              <a:ext uri="{FF2B5EF4-FFF2-40B4-BE49-F238E27FC236}">
                <a16:creationId xmlns:a16="http://schemas.microsoft.com/office/drawing/2014/main" id="{DE53CE2B-8CA6-46BE-4B54-CBC11E9FCA71}"/>
              </a:ext>
            </a:extLst>
          </p:cNvPr>
          <p:cNvGrpSpPr/>
          <p:nvPr/>
        </p:nvGrpSpPr>
        <p:grpSpPr>
          <a:xfrm>
            <a:off x="6993530" y="1002580"/>
            <a:ext cx="2138377" cy="4981677"/>
            <a:chOff x="3457181" y="2698488"/>
            <a:chExt cx="2092247" cy="5764355"/>
          </a:xfrm>
        </p:grpSpPr>
        <p:pic>
          <p:nvPicPr>
            <p:cNvPr id="1036" name="Picture 2">
              <a:extLst>
                <a:ext uri="{FF2B5EF4-FFF2-40B4-BE49-F238E27FC236}">
                  <a16:creationId xmlns:a16="http://schemas.microsoft.com/office/drawing/2014/main" id="{41909277-6AD2-D4EC-C16D-5E2F17F70C1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57181" y="2698488"/>
              <a:ext cx="2092247" cy="5764355"/>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8459BA27-90AF-5312-28CF-EE794D726849}"/>
                </a:ext>
              </a:extLst>
            </p:cNvPr>
            <p:cNvSpPr/>
            <p:nvPr/>
          </p:nvSpPr>
          <p:spPr>
            <a:xfrm rot="21285703">
              <a:off x="4129547" y="5316761"/>
              <a:ext cx="482293" cy="127480"/>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037" descr="A blue and orange logo&#10;&#10;Description automatically generated">
              <a:extLst>
                <a:ext uri="{FF2B5EF4-FFF2-40B4-BE49-F238E27FC236}">
                  <a16:creationId xmlns:a16="http://schemas.microsoft.com/office/drawing/2014/main" id="{72575D59-5B87-EAB7-E0BE-220317A331A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1285703">
              <a:off x="4152740" y="5351095"/>
              <a:ext cx="418995" cy="58812"/>
            </a:xfrm>
            <a:prstGeom prst="rect">
              <a:avLst/>
            </a:prstGeom>
          </p:spPr>
        </p:pic>
      </p:grpSp>
      <p:pic>
        <p:nvPicPr>
          <p:cNvPr id="1040" name="Picture 6" descr="Vector Garbage Garbage Heap Cartoon Garbage Png Transparent Clipart Images">
            <a:extLst>
              <a:ext uri="{FF2B5EF4-FFF2-40B4-BE49-F238E27FC236}">
                <a16:creationId xmlns:a16="http://schemas.microsoft.com/office/drawing/2014/main" id="{BEEA0415-9AF3-C63A-A234-73BAAC32CD2F}"/>
              </a:ext>
            </a:extLst>
          </p:cNvPr>
          <p:cNvPicPr>
            <a:picLocks noChangeAspect="1" noChangeArrowheads="1"/>
          </p:cNvPicPr>
          <p:nvPr/>
        </p:nvPicPr>
        <p:blipFill>
          <a:blip r:embed="rId19">
            <a:alphaModFix/>
            <a:grayscl/>
            <a:extLst>
              <a:ext uri="{28A0092B-C50C-407E-A947-70E740481C1C}">
                <a14:useLocalDpi xmlns:a14="http://schemas.microsoft.com/office/drawing/2010/main" val="0"/>
              </a:ext>
            </a:extLst>
          </a:blip>
          <a:srcRect/>
          <a:stretch>
            <a:fillRect/>
          </a:stretch>
        </p:blipFill>
        <p:spPr bwMode="auto">
          <a:xfrm>
            <a:off x="-34887" y="3677219"/>
            <a:ext cx="1974176" cy="305846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12" descr="57 Free Sandwich Clipart - Cliparting.com">
            <a:extLst>
              <a:ext uri="{FF2B5EF4-FFF2-40B4-BE49-F238E27FC236}">
                <a16:creationId xmlns:a16="http://schemas.microsoft.com/office/drawing/2014/main" id="{D999B0EC-D409-9B0E-CD27-62B35F503F0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6635" y="4609036"/>
            <a:ext cx="459748" cy="375844"/>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12" descr="57 Free Sandwich Clipart - Cliparting.com">
            <a:extLst>
              <a:ext uri="{FF2B5EF4-FFF2-40B4-BE49-F238E27FC236}">
                <a16:creationId xmlns:a16="http://schemas.microsoft.com/office/drawing/2014/main" id="{2C1C707B-0A7B-8F6E-88BE-1509FEC71D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0421" y="4405544"/>
            <a:ext cx="459269" cy="375453"/>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6" descr="Apple Cartoon Fruit Cartoon Of Apples Transparent | My XXX Hot Girl">
            <a:extLst>
              <a:ext uri="{FF2B5EF4-FFF2-40B4-BE49-F238E27FC236}">
                <a16:creationId xmlns:a16="http://schemas.microsoft.com/office/drawing/2014/main" id="{610DE61B-5B9D-DAEA-466A-B2B7580DD4A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261159" flipH="1">
            <a:off x="1223682" y="4346263"/>
            <a:ext cx="354453" cy="35445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6" descr="Apple Cartoon Fruit Cartoon Of Apples Transparent | My XXX Hot Girl">
            <a:extLst>
              <a:ext uri="{FF2B5EF4-FFF2-40B4-BE49-F238E27FC236}">
                <a16:creationId xmlns:a16="http://schemas.microsoft.com/office/drawing/2014/main" id="{59DC69FF-93DE-D3DB-F01A-A4C0C8BDAD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648922" flipH="1">
            <a:off x="1072199" y="4516736"/>
            <a:ext cx="394758" cy="39475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16" descr="Celery, celery stalk, celery stick, leafy green, leafy vegetable icon">
            <a:extLst>
              <a:ext uri="{FF2B5EF4-FFF2-40B4-BE49-F238E27FC236}">
                <a16:creationId xmlns:a16="http://schemas.microsoft.com/office/drawing/2014/main" id="{ABE3A0E9-8C4C-4E7E-9309-79DDEF7386D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71751" y="4445384"/>
            <a:ext cx="350062" cy="358942"/>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16" descr="Celery, celery stalk, celery stick, leafy green, leafy vegetable icon">
            <a:extLst>
              <a:ext uri="{FF2B5EF4-FFF2-40B4-BE49-F238E27FC236}">
                <a16:creationId xmlns:a16="http://schemas.microsoft.com/office/drawing/2014/main" id="{625249C0-3D27-B3BF-A1A9-7A77B85983F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089720">
            <a:off x="1376303" y="4601525"/>
            <a:ext cx="350062" cy="358942"/>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1052">
            <a:extLst>
              <a:ext uri="{FF2B5EF4-FFF2-40B4-BE49-F238E27FC236}">
                <a16:creationId xmlns:a16="http://schemas.microsoft.com/office/drawing/2014/main" id="{03E2D141-F3FC-CA86-E332-ADF2AE19963A}"/>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flipH="1">
            <a:off x="7025285" y="861693"/>
            <a:ext cx="2041501" cy="5080015"/>
          </a:xfrm>
          <a:prstGeom prst="rect">
            <a:avLst/>
          </a:prstGeom>
        </p:spPr>
      </p:pic>
      <p:sp>
        <p:nvSpPr>
          <p:cNvPr id="1055" name="TextBox 1054">
            <a:extLst>
              <a:ext uri="{FF2B5EF4-FFF2-40B4-BE49-F238E27FC236}">
                <a16:creationId xmlns:a16="http://schemas.microsoft.com/office/drawing/2014/main" id="{9163A380-1955-66E7-6D67-5220CD6CCD9C}"/>
              </a:ext>
            </a:extLst>
          </p:cNvPr>
          <p:cNvSpPr txBox="1"/>
          <p:nvPr/>
        </p:nvSpPr>
        <p:spPr>
          <a:xfrm>
            <a:off x="2774745" y="222533"/>
            <a:ext cx="7427033" cy="954107"/>
          </a:xfrm>
          <a:prstGeom prst="rect">
            <a:avLst/>
          </a:prstGeom>
          <a:noFill/>
        </p:spPr>
        <p:txBody>
          <a:bodyPr wrap="square" rtlCol="0">
            <a:spAutoFit/>
          </a:bodyPr>
          <a:lstStyle/>
          <a:p>
            <a:pPr algn="ctr"/>
            <a:r>
              <a:rPr lang="en-US" sz="2800" dirty="0">
                <a:solidFill>
                  <a:schemeClr val="bg1"/>
                </a:solidFill>
                <a:latin typeface="Century Gothic" panose="020B0502020202020204" pitchFamily="34" charset="0"/>
              </a:rPr>
              <a:t>Managers will return unused food items back to stock</a:t>
            </a:r>
          </a:p>
        </p:txBody>
      </p:sp>
      <p:sp>
        <p:nvSpPr>
          <p:cNvPr id="1056" name="TextBox 1055">
            <a:extLst>
              <a:ext uri="{FF2B5EF4-FFF2-40B4-BE49-F238E27FC236}">
                <a16:creationId xmlns:a16="http://schemas.microsoft.com/office/drawing/2014/main" id="{1448655B-0117-AA95-7EEE-DF3ABDD31BB4}"/>
              </a:ext>
            </a:extLst>
          </p:cNvPr>
          <p:cNvSpPr txBox="1"/>
          <p:nvPr/>
        </p:nvSpPr>
        <p:spPr>
          <a:xfrm>
            <a:off x="3299447" y="330358"/>
            <a:ext cx="6915676" cy="523220"/>
          </a:xfrm>
          <a:prstGeom prst="rect">
            <a:avLst/>
          </a:prstGeom>
          <a:noFill/>
        </p:spPr>
        <p:txBody>
          <a:bodyPr wrap="none" rtlCol="0">
            <a:spAutoFit/>
          </a:bodyPr>
          <a:lstStyle/>
          <a:p>
            <a:r>
              <a:rPr lang="en-US" sz="2800" dirty="0">
                <a:solidFill>
                  <a:schemeClr val="bg1"/>
                </a:solidFill>
                <a:latin typeface="Century Gothic" panose="020B0502020202020204" pitchFamily="34" charset="0"/>
              </a:rPr>
              <a:t>But they can’t if everything has spoiled</a:t>
            </a:r>
          </a:p>
        </p:txBody>
      </p:sp>
      <p:pic>
        <p:nvPicPr>
          <p:cNvPr id="27" name="Picture 2">
            <a:extLst>
              <a:ext uri="{FF2B5EF4-FFF2-40B4-BE49-F238E27FC236}">
                <a16:creationId xmlns:a16="http://schemas.microsoft.com/office/drawing/2014/main" id="{14F3A72D-1D08-D514-20D9-5351DD94908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515896" y="930969"/>
            <a:ext cx="1289154" cy="507208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961942B4-9C65-79DE-4BCE-7E4AA8EC004A}"/>
              </a:ext>
            </a:extLst>
          </p:cNvPr>
          <p:cNvSpPr txBox="1"/>
          <p:nvPr/>
        </p:nvSpPr>
        <p:spPr>
          <a:xfrm>
            <a:off x="2888360" y="282719"/>
            <a:ext cx="7199801" cy="954107"/>
          </a:xfrm>
          <a:prstGeom prst="rect">
            <a:avLst/>
          </a:prstGeom>
          <a:noFill/>
        </p:spPr>
        <p:txBody>
          <a:bodyPr wrap="square" rtlCol="0">
            <a:spAutoFit/>
          </a:bodyPr>
          <a:lstStyle/>
          <a:p>
            <a:pPr algn="ctr"/>
            <a:r>
              <a:rPr lang="en-US" sz="2800" dirty="0">
                <a:solidFill>
                  <a:schemeClr val="bg1"/>
                </a:solidFill>
                <a:latin typeface="Century Gothic" panose="020B0502020202020204" pitchFamily="34" charset="0"/>
              </a:rPr>
              <a:t>Its important we all do our part to eliminate waste </a:t>
            </a:r>
          </a:p>
        </p:txBody>
      </p:sp>
      <p:sp>
        <p:nvSpPr>
          <p:cNvPr id="28" name="Rectangle 27">
            <a:extLst>
              <a:ext uri="{FF2B5EF4-FFF2-40B4-BE49-F238E27FC236}">
                <a16:creationId xmlns:a16="http://schemas.microsoft.com/office/drawing/2014/main" id="{FF9538C0-6942-EBF9-30C5-51DFC008DD39}"/>
              </a:ext>
            </a:extLst>
          </p:cNvPr>
          <p:cNvSpPr/>
          <p:nvPr/>
        </p:nvSpPr>
        <p:spPr>
          <a:xfrm>
            <a:off x="-256977" y="-831583"/>
            <a:ext cx="12656322" cy="8001000"/>
          </a:xfrm>
          <a:prstGeom prst="rect">
            <a:avLst/>
          </a:prstGeom>
          <a:solidFill>
            <a:srgbClr val="00000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Tree>
    <p:extLst>
      <p:ext uri="{BB962C8B-B14F-4D97-AF65-F5344CB8AC3E}">
        <p14:creationId xmlns:p14="http://schemas.microsoft.com/office/powerpoint/2010/main" val="4166320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28"/>
                                        </p:tgtEl>
                                      </p:cBhvr>
                                    </p:animEffect>
                                    <p:set>
                                      <p:cBhvr>
                                        <p:cTn id="7" dur="1" fill="hold">
                                          <p:stCondLst>
                                            <p:cond delay="1999"/>
                                          </p:stCondLst>
                                        </p:cTn>
                                        <p:tgtEl>
                                          <p:spTgt spid="28"/>
                                        </p:tgtEl>
                                        <p:attrNameLst>
                                          <p:attrName>style.visibility</p:attrName>
                                        </p:attrNameLst>
                                      </p:cBhvr>
                                      <p:to>
                                        <p:strVal val="hidden"/>
                                      </p:to>
                                    </p:se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2000"/>
                            </p:stCondLst>
                            <p:childTnLst>
                              <p:par>
                                <p:cTn id="12" presetID="22" presetClass="entr" presetSubtype="8"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left)">
                                      <p:cBhvr>
                                        <p:cTn id="14" dur="2000"/>
                                        <p:tgtEl>
                                          <p:spTgt spid="29"/>
                                        </p:tgtEl>
                                      </p:cBhvr>
                                    </p:animEffect>
                                  </p:childTnLst>
                                </p:cTn>
                              </p:par>
                            </p:childTnLst>
                          </p:cTn>
                        </p:par>
                        <p:par>
                          <p:cTn id="15" fill="hold">
                            <p:stCondLst>
                              <p:cond delay="4000"/>
                            </p:stCondLst>
                            <p:childTnLst>
                              <p:par>
                                <p:cTn id="16" presetID="1" presetClass="exit" presetSubtype="0" fill="hold" grpId="1" nodeType="afterEffect">
                                  <p:stCondLst>
                                    <p:cond delay="0"/>
                                  </p:stCondLst>
                                  <p:childTnLst>
                                    <p:set>
                                      <p:cBhvr>
                                        <p:cTn id="17" dur="1" fill="hold">
                                          <p:stCondLst>
                                            <p:cond delay="0"/>
                                          </p:stCondLst>
                                        </p:cTn>
                                        <p:tgtEl>
                                          <p:spTgt spid="29"/>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1055"/>
                                        </p:tgtEl>
                                        <p:attrNameLst>
                                          <p:attrName>style.visibility</p:attrName>
                                        </p:attrNameLst>
                                      </p:cBhvr>
                                      <p:to>
                                        <p:strVal val="visible"/>
                                      </p:to>
                                    </p:set>
                                  </p:childTnLst>
                                </p:cTn>
                              </p:par>
                            </p:childTnLst>
                          </p:cTn>
                        </p:par>
                        <p:par>
                          <p:cTn id="20" fill="hold">
                            <p:stCondLst>
                              <p:cond delay="4000"/>
                            </p:stCondLst>
                            <p:childTnLst>
                              <p:par>
                                <p:cTn id="21" presetID="42" presetClass="path" presetSubtype="0" accel="50000" decel="50000" fill="hold" nodeType="afterEffect">
                                  <p:stCondLst>
                                    <p:cond delay="0"/>
                                  </p:stCondLst>
                                  <p:childTnLst>
                                    <p:animMotion origin="layout" path="M -2.70833E-6 4.07407E-6 L -0.67812 -0.01713 " pathEditMode="relative" rAng="0" ptsTypes="AA">
                                      <p:cBhvr>
                                        <p:cTn id="22" dur="3000" fill="hold"/>
                                        <p:tgtEl>
                                          <p:spTgt spid="1026"/>
                                        </p:tgtEl>
                                        <p:attrNameLst>
                                          <p:attrName>ppt_x</p:attrName>
                                          <p:attrName>ppt_y</p:attrName>
                                        </p:attrNameLst>
                                      </p:cBhvr>
                                      <p:rCtr x="-33906" y="-856"/>
                                    </p:animMotion>
                                  </p:childTnLst>
                                </p:cTn>
                              </p:par>
                              <p:par>
                                <p:cTn id="23" presetID="42" presetClass="path" presetSubtype="0" accel="50000" decel="50000" fill="hold" nodeType="withEffect">
                                  <p:stCondLst>
                                    <p:cond delay="0"/>
                                  </p:stCondLst>
                                  <p:childTnLst>
                                    <p:animMotion origin="layout" path="M 2.08333E-7 4.07407E-6 L -0.66953 -0.00926 " pathEditMode="relative" rAng="0" ptsTypes="AA">
                                      <p:cBhvr>
                                        <p:cTn id="24" dur="3000" fill="hold"/>
                                        <p:tgtEl>
                                          <p:spTgt spid="37"/>
                                        </p:tgtEl>
                                        <p:attrNameLst>
                                          <p:attrName>ppt_x</p:attrName>
                                          <p:attrName>ppt_y</p:attrName>
                                        </p:attrNameLst>
                                      </p:cBhvr>
                                      <p:rCtr x="-33477" y="-463"/>
                                    </p:animMotion>
                                  </p:childTnLst>
                                </p:cTn>
                              </p:par>
                            </p:childTnLst>
                          </p:cTn>
                        </p:par>
                        <p:par>
                          <p:cTn id="25" fill="hold">
                            <p:stCondLst>
                              <p:cond delay="7000"/>
                            </p:stCondLst>
                            <p:childTnLst>
                              <p:par>
                                <p:cTn id="26" presetID="1" presetClass="exit" presetSubtype="0" fill="hold" nodeType="afterEffect">
                                  <p:stCondLst>
                                    <p:cond delay="0"/>
                                  </p:stCondLst>
                                  <p:childTnLst>
                                    <p:set>
                                      <p:cBhvr>
                                        <p:cTn id="27" dur="1" fill="hold">
                                          <p:stCondLst>
                                            <p:cond delay="0"/>
                                          </p:stCondLst>
                                        </p:cTn>
                                        <p:tgtEl>
                                          <p:spTgt spid="1026"/>
                                        </p:tgtEl>
                                        <p:attrNameLst>
                                          <p:attrName>style.visibility</p:attrName>
                                        </p:attrNameLst>
                                      </p:cBhvr>
                                      <p:to>
                                        <p:strVal val="hidden"/>
                                      </p:to>
                                    </p:set>
                                  </p:childTnLst>
                                </p:cTn>
                              </p:par>
                            </p:childTnLst>
                          </p:cTn>
                        </p:par>
                        <p:par>
                          <p:cTn id="28" fill="hold">
                            <p:stCondLst>
                              <p:cond delay="7000"/>
                            </p:stCondLst>
                            <p:childTnLst>
                              <p:par>
                                <p:cTn id="29" presetID="1" presetClass="entr" presetSubtype="0" fill="hold" nodeType="afterEffect">
                                  <p:stCondLst>
                                    <p:cond delay="0"/>
                                  </p:stCondLst>
                                  <p:childTnLst>
                                    <p:set>
                                      <p:cBhvr>
                                        <p:cTn id="30" dur="1" fill="hold">
                                          <p:stCondLst>
                                            <p:cond delay="0"/>
                                          </p:stCondLst>
                                        </p:cTn>
                                        <p:tgtEl>
                                          <p:spTgt spid="1035"/>
                                        </p:tgtEl>
                                        <p:attrNameLst>
                                          <p:attrName>style.visibility</p:attrName>
                                        </p:attrNameLst>
                                      </p:cBhvr>
                                      <p:to>
                                        <p:strVal val="visible"/>
                                      </p:to>
                                    </p:set>
                                  </p:childTnLst>
                                </p:cTn>
                              </p:par>
                            </p:childTnLst>
                          </p:cTn>
                        </p:par>
                        <p:par>
                          <p:cTn id="31" fill="hold">
                            <p:stCondLst>
                              <p:cond delay="7000"/>
                            </p:stCondLst>
                            <p:childTnLst>
                              <p:par>
                                <p:cTn id="32" presetID="1" presetClass="entr" presetSubtype="0"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childTnLst>
                          </p:cTn>
                        </p:par>
                        <p:par>
                          <p:cTn id="34" fill="hold">
                            <p:stCondLst>
                              <p:cond delay="7000"/>
                            </p:stCondLst>
                            <p:childTnLst>
                              <p:par>
                                <p:cTn id="35" presetID="1"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childTnLst>
                                </p:cTn>
                              </p:par>
                            </p:childTnLst>
                          </p:cTn>
                        </p:par>
                        <p:par>
                          <p:cTn id="40" fill="hold">
                            <p:stCondLst>
                              <p:cond delay="7000"/>
                            </p:stCondLst>
                            <p:childTnLst>
                              <p:par>
                                <p:cTn id="41" presetID="1" presetClass="entr" presetSubtype="0"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par>
                          <p:cTn id="43" fill="hold">
                            <p:stCondLst>
                              <p:cond delay="7000"/>
                            </p:stCondLst>
                            <p:childTnLst>
                              <p:par>
                                <p:cTn id="44" presetID="1" presetClass="entr" presetSubtype="0" fill="hold" nodeType="afterEffect">
                                  <p:stCondLst>
                                    <p:cond delay="0"/>
                                  </p:stCondLst>
                                  <p:childTnLst>
                                    <p:set>
                                      <p:cBhvr>
                                        <p:cTn id="45" dur="1" fill="hold">
                                          <p:stCondLst>
                                            <p:cond delay="0"/>
                                          </p:stCondLst>
                                        </p:cTn>
                                        <p:tgtEl>
                                          <p:spTgt spid="1024"/>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nodeType="after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nodeType="afterEffect">
                                  <p:stCondLst>
                                    <p:cond delay="0"/>
                                  </p:stCondLst>
                                  <p:childTnLst>
                                    <p:set>
                                      <p:cBhvr>
                                        <p:cTn id="51" dur="1" fill="hold">
                                          <p:stCondLst>
                                            <p:cond delay="0"/>
                                          </p:stCondLst>
                                        </p:cTn>
                                        <p:tgtEl>
                                          <p:spTgt spid="1030"/>
                                        </p:tgtEl>
                                        <p:attrNameLst>
                                          <p:attrName>style.visibility</p:attrName>
                                        </p:attrNameLst>
                                      </p:cBhvr>
                                      <p:to>
                                        <p:strVal val="visible"/>
                                      </p:to>
                                    </p:set>
                                  </p:childTnLst>
                                </p:cTn>
                              </p:par>
                            </p:childTnLst>
                          </p:cTn>
                        </p:par>
                        <p:par>
                          <p:cTn id="52" fill="hold">
                            <p:stCondLst>
                              <p:cond delay="7000"/>
                            </p:stCondLst>
                            <p:childTnLst>
                              <p:par>
                                <p:cTn id="53" presetID="1" presetClass="entr" presetSubtype="0" fill="hold" nodeType="afterEffect">
                                  <p:stCondLst>
                                    <p:cond delay="0"/>
                                  </p:stCondLst>
                                  <p:childTnLst>
                                    <p:set>
                                      <p:cBhvr>
                                        <p:cTn id="54" dur="1" fill="hold">
                                          <p:stCondLst>
                                            <p:cond delay="0"/>
                                          </p:stCondLst>
                                        </p:cTn>
                                        <p:tgtEl>
                                          <p:spTgt spid="1029"/>
                                        </p:tgtEl>
                                        <p:attrNameLst>
                                          <p:attrName>style.visibility</p:attrName>
                                        </p:attrNameLst>
                                      </p:cBhvr>
                                      <p:to>
                                        <p:strVal val="visible"/>
                                      </p:to>
                                    </p:set>
                                  </p:childTnLst>
                                </p:cTn>
                              </p:par>
                            </p:childTnLst>
                          </p:cTn>
                        </p:par>
                        <p:par>
                          <p:cTn id="55" fill="hold">
                            <p:stCondLst>
                              <p:cond delay="7000"/>
                            </p:stCondLst>
                            <p:childTnLst>
                              <p:par>
                                <p:cTn id="56" presetID="1" presetClass="entr" presetSubtype="0" fill="hold" nodeType="afterEffect">
                                  <p:stCondLst>
                                    <p:cond delay="0"/>
                                  </p:stCondLst>
                                  <p:childTnLst>
                                    <p:set>
                                      <p:cBhvr>
                                        <p:cTn id="57" dur="1" fill="hold">
                                          <p:stCondLst>
                                            <p:cond delay="0"/>
                                          </p:stCondLst>
                                        </p:cTn>
                                        <p:tgtEl>
                                          <p:spTgt spid="1028"/>
                                        </p:tgtEl>
                                        <p:attrNameLst>
                                          <p:attrName>style.visibility</p:attrName>
                                        </p:attrNameLst>
                                      </p:cBhvr>
                                      <p:to>
                                        <p:strVal val="visible"/>
                                      </p:to>
                                    </p:set>
                                  </p:childTnLst>
                                </p:cTn>
                              </p:par>
                            </p:childTnLst>
                          </p:cTn>
                        </p:par>
                        <p:par>
                          <p:cTn id="58" fill="hold">
                            <p:stCondLst>
                              <p:cond delay="7000"/>
                            </p:stCondLst>
                            <p:childTnLst>
                              <p:par>
                                <p:cTn id="59" presetID="1" presetClass="entr" presetSubtype="0" fill="hold" nodeType="afterEffect">
                                  <p:stCondLst>
                                    <p:cond delay="0"/>
                                  </p:stCondLst>
                                  <p:childTnLst>
                                    <p:set>
                                      <p:cBhvr>
                                        <p:cTn id="60" dur="1" fill="hold">
                                          <p:stCondLst>
                                            <p:cond delay="0"/>
                                          </p:stCondLst>
                                        </p:cTn>
                                        <p:tgtEl>
                                          <p:spTgt spid="1025"/>
                                        </p:tgtEl>
                                        <p:attrNameLst>
                                          <p:attrName>style.visibility</p:attrName>
                                        </p:attrNameLst>
                                      </p:cBhvr>
                                      <p:to>
                                        <p:strVal val="visible"/>
                                      </p:to>
                                    </p:set>
                                  </p:childTnLst>
                                </p:cTn>
                              </p:par>
                            </p:childTnLst>
                          </p:cTn>
                        </p:par>
                        <p:par>
                          <p:cTn id="61" fill="hold">
                            <p:stCondLst>
                              <p:cond delay="7000"/>
                            </p:stCondLst>
                            <p:childTnLst>
                              <p:par>
                                <p:cTn id="62" presetID="1" presetClass="exit" presetSubtype="0" fill="hold" grpId="1" nodeType="afterEffect">
                                  <p:stCondLst>
                                    <p:cond delay="0"/>
                                  </p:stCondLst>
                                  <p:childTnLst>
                                    <p:set>
                                      <p:cBhvr>
                                        <p:cTn id="63" dur="1" fill="hold">
                                          <p:stCondLst>
                                            <p:cond delay="0"/>
                                          </p:stCondLst>
                                        </p:cTn>
                                        <p:tgtEl>
                                          <p:spTgt spid="1055"/>
                                        </p:tgtEl>
                                        <p:attrNameLst>
                                          <p:attrName>style.visibility</p:attrName>
                                        </p:attrNameLst>
                                      </p:cBhvr>
                                      <p:to>
                                        <p:strVal val="hidden"/>
                                      </p:to>
                                    </p:set>
                                  </p:childTnLst>
                                </p:cTn>
                              </p:par>
                              <p:par>
                                <p:cTn id="64" presetID="1" presetClass="entr" presetSubtype="0" fill="hold" grpId="0" nodeType="withEffect">
                                  <p:stCondLst>
                                    <p:cond delay="0"/>
                                  </p:stCondLst>
                                  <p:childTnLst>
                                    <p:set>
                                      <p:cBhvr>
                                        <p:cTn id="65" dur="1" fill="hold">
                                          <p:stCondLst>
                                            <p:cond delay="0"/>
                                          </p:stCondLst>
                                        </p:cTn>
                                        <p:tgtEl>
                                          <p:spTgt spid="1056"/>
                                        </p:tgtEl>
                                        <p:attrNameLst>
                                          <p:attrName>style.visibility</p:attrName>
                                        </p:attrNameLst>
                                      </p:cBhvr>
                                      <p:to>
                                        <p:strVal val="visible"/>
                                      </p:to>
                                    </p:set>
                                  </p:childTnLst>
                                </p:cTn>
                              </p:par>
                            </p:childTnLst>
                          </p:cTn>
                        </p:par>
                        <p:par>
                          <p:cTn id="66" fill="hold">
                            <p:stCondLst>
                              <p:cond delay="7000"/>
                            </p:stCondLst>
                            <p:childTnLst>
                              <p:par>
                                <p:cTn id="67" presetID="22" presetClass="entr" presetSubtype="4" fill="hold" nodeType="afterEffect">
                                  <p:stCondLst>
                                    <p:cond delay="0"/>
                                  </p:stCondLst>
                                  <p:childTnLst>
                                    <p:set>
                                      <p:cBhvr>
                                        <p:cTn id="68" dur="1" fill="hold">
                                          <p:stCondLst>
                                            <p:cond delay="0"/>
                                          </p:stCondLst>
                                        </p:cTn>
                                        <p:tgtEl>
                                          <p:spTgt spid="1031"/>
                                        </p:tgtEl>
                                        <p:attrNameLst>
                                          <p:attrName>style.visibility</p:attrName>
                                        </p:attrNameLst>
                                      </p:cBhvr>
                                      <p:to>
                                        <p:strVal val="visible"/>
                                      </p:to>
                                    </p:set>
                                    <p:animEffect transition="in" filter="wipe(down)">
                                      <p:cBhvr>
                                        <p:cTn id="69" dur="500"/>
                                        <p:tgtEl>
                                          <p:spTgt spid="1031"/>
                                        </p:tgtEl>
                                      </p:cBhvr>
                                    </p:animEffect>
                                  </p:childTnLst>
                                </p:cTn>
                              </p:par>
                              <p:par>
                                <p:cTn id="70" presetID="22" presetClass="entr" presetSubtype="4" fill="hold" nodeType="withEffect">
                                  <p:stCondLst>
                                    <p:cond delay="0"/>
                                  </p:stCondLst>
                                  <p:childTnLst>
                                    <p:set>
                                      <p:cBhvr>
                                        <p:cTn id="71" dur="1" fill="hold">
                                          <p:stCondLst>
                                            <p:cond delay="0"/>
                                          </p:stCondLst>
                                        </p:cTn>
                                        <p:tgtEl>
                                          <p:spTgt spid="1033"/>
                                        </p:tgtEl>
                                        <p:attrNameLst>
                                          <p:attrName>style.visibility</p:attrName>
                                        </p:attrNameLst>
                                      </p:cBhvr>
                                      <p:to>
                                        <p:strVal val="visible"/>
                                      </p:to>
                                    </p:set>
                                    <p:animEffect transition="in" filter="wipe(down)">
                                      <p:cBhvr>
                                        <p:cTn id="72" dur="500"/>
                                        <p:tgtEl>
                                          <p:spTgt spid="1033"/>
                                        </p:tgtEl>
                                      </p:cBhvr>
                                    </p:animEffect>
                                  </p:childTnLst>
                                </p:cTn>
                              </p:par>
                              <p:par>
                                <p:cTn id="73" presetID="22" presetClass="entr" presetSubtype="4" fill="hold" nodeType="withEffect">
                                  <p:stCondLst>
                                    <p:cond delay="0"/>
                                  </p:stCondLst>
                                  <p:childTnLst>
                                    <p:set>
                                      <p:cBhvr>
                                        <p:cTn id="74" dur="1" fill="hold">
                                          <p:stCondLst>
                                            <p:cond delay="0"/>
                                          </p:stCondLst>
                                        </p:cTn>
                                        <p:tgtEl>
                                          <p:spTgt spid="1032"/>
                                        </p:tgtEl>
                                        <p:attrNameLst>
                                          <p:attrName>style.visibility</p:attrName>
                                        </p:attrNameLst>
                                      </p:cBhvr>
                                      <p:to>
                                        <p:strVal val="visible"/>
                                      </p:to>
                                    </p:set>
                                    <p:animEffect transition="in" filter="wipe(down)">
                                      <p:cBhvr>
                                        <p:cTn id="75" dur="500"/>
                                        <p:tgtEl>
                                          <p:spTgt spid="1032"/>
                                        </p:tgtEl>
                                      </p:cBhvr>
                                    </p:animEffect>
                                  </p:childTnLst>
                                </p:cTn>
                              </p:par>
                              <p:par>
                                <p:cTn id="76" presetID="22" presetClass="entr" presetSubtype="4" fill="hold" nodeType="withEffect">
                                  <p:stCondLst>
                                    <p:cond delay="0"/>
                                  </p:stCondLst>
                                  <p:childTnLst>
                                    <p:set>
                                      <p:cBhvr>
                                        <p:cTn id="77" dur="1" fill="hold">
                                          <p:stCondLst>
                                            <p:cond delay="0"/>
                                          </p:stCondLst>
                                        </p:cTn>
                                        <p:tgtEl>
                                          <p:spTgt spid="1034"/>
                                        </p:tgtEl>
                                        <p:attrNameLst>
                                          <p:attrName>style.visibility</p:attrName>
                                        </p:attrNameLst>
                                      </p:cBhvr>
                                      <p:to>
                                        <p:strVal val="visible"/>
                                      </p:to>
                                    </p:set>
                                    <p:animEffect transition="in" filter="wipe(down)">
                                      <p:cBhvr>
                                        <p:cTn id="78" dur="500"/>
                                        <p:tgtEl>
                                          <p:spTgt spid="1034"/>
                                        </p:tgtEl>
                                      </p:cBhvr>
                                    </p:animEffect>
                                  </p:childTnLst>
                                </p:cTn>
                              </p:par>
                            </p:childTnLst>
                          </p:cTn>
                        </p:par>
                        <p:par>
                          <p:cTn id="79" fill="hold">
                            <p:stCondLst>
                              <p:cond delay="7500"/>
                            </p:stCondLst>
                            <p:childTnLst>
                              <p:par>
                                <p:cTn id="80" presetID="22" presetClass="entr" presetSubtype="4" fill="hold" nodeType="afterEffect">
                                  <p:stCondLst>
                                    <p:cond delay="0"/>
                                  </p:stCondLst>
                                  <p:childTnLst>
                                    <p:set>
                                      <p:cBhvr>
                                        <p:cTn id="81" dur="1" fill="hold">
                                          <p:stCondLst>
                                            <p:cond delay="0"/>
                                          </p:stCondLst>
                                        </p:cTn>
                                        <p:tgtEl>
                                          <p:spTgt spid="1031"/>
                                        </p:tgtEl>
                                        <p:attrNameLst>
                                          <p:attrName>style.visibility</p:attrName>
                                        </p:attrNameLst>
                                      </p:cBhvr>
                                      <p:to>
                                        <p:strVal val="visible"/>
                                      </p:to>
                                    </p:set>
                                    <p:animEffect transition="in" filter="wipe(down)">
                                      <p:cBhvr>
                                        <p:cTn id="82" dur="500"/>
                                        <p:tgtEl>
                                          <p:spTgt spid="1031"/>
                                        </p:tgtEl>
                                      </p:cBhvr>
                                    </p:animEffect>
                                  </p:childTnLst>
                                </p:cTn>
                              </p:par>
                              <p:par>
                                <p:cTn id="83" presetID="22" presetClass="entr" presetSubtype="4" fill="hold" nodeType="withEffect">
                                  <p:stCondLst>
                                    <p:cond delay="0"/>
                                  </p:stCondLst>
                                  <p:childTnLst>
                                    <p:set>
                                      <p:cBhvr>
                                        <p:cTn id="84" dur="1" fill="hold">
                                          <p:stCondLst>
                                            <p:cond delay="0"/>
                                          </p:stCondLst>
                                        </p:cTn>
                                        <p:tgtEl>
                                          <p:spTgt spid="1033"/>
                                        </p:tgtEl>
                                        <p:attrNameLst>
                                          <p:attrName>style.visibility</p:attrName>
                                        </p:attrNameLst>
                                      </p:cBhvr>
                                      <p:to>
                                        <p:strVal val="visible"/>
                                      </p:to>
                                    </p:set>
                                    <p:animEffect transition="in" filter="wipe(down)">
                                      <p:cBhvr>
                                        <p:cTn id="85" dur="500"/>
                                        <p:tgtEl>
                                          <p:spTgt spid="1033"/>
                                        </p:tgtEl>
                                      </p:cBhvr>
                                    </p:animEffect>
                                  </p:childTnLst>
                                </p:cTn>
                              </p:par>
                              <p:par>
                                <p:cTn id="86" presetID="22" presetClass="entr" presetSubtype="4" fill="hold" nodeType="withEffect">
                                  <p:stCondLst>
                                    <p:cond delay="0"/>
                                  </p:stCondLst>
                                  <p:childTnLst>
                                    <p:set>
                                      <p:cBhvr>
                                        <p:cTn id="87" dur="1" fill="hold">
                                          <p:stCondLst>
                                            <p:cond delay="0"/>
                                          </p:stCondLst>
                                        </p:cTn>
                                        <p:tgtEl>
                                          <p:spTgt spid="1032"/>
                                        </p:tgtEl>
                                        <p:attrNameLst>
                                          <p:attrName>style.visibility</p:attrName>
                                        </p:attrNameLst>
                                      </p:cBhvr>
                                      <p:to>
                                        <p:strVal val="visible"/>
                                      </p:to>
                                    </p:set>
                                    <p:animEffect transition="in" filter="wipe(down)">
                                      <p:cBhvr>
                                        <p:cTn id="88" dur="500"/>
                                        <p:tgtEl>
                                          <p:spTgt spid="1032"/>
                                        </p:tgtEl>
                                      </p:cBhvr>
                                    </p:animEffect>
                                  </p:childTnLst>
                                </p:cTn>
                              </p:par>
                              <p:par>
                                <p:cTn id="89" presetID="22" presetClass="entr" presetSubtype="4" fill="hold" nodeType="with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wipe(down)">
                                      <p:cBhvr>
                                        <p:cTn id="91" dur="500"/>
                                        <p:tgtEl>
                                          <p:spTgt spid="1034"/>
                                        </p:tgtEl>
                                      </p:cBhvr>
                                    </p:animEffect>
                                  </p:childTnLst>
                                </p:cTn>
                              </p:par>
                            </p:childTnLst>
                          </p:cTn>
                        </p:par>
                        <p:par>
                          <p:cTn id="92" fill="hold">
                            <p:stCondLst>
                              <p:cond delay="8000"/>
                            </p:stCondLst>
                            <p:childTnLst>
                              <p:par>
                                <p:cTn id="93" presetID="1" presetClass="exit" presetSubtype="0" fill="hold" nodeType="afterEffect">
                                  <p:stCondLst>
                                    <p:cond delay="0"/>
                                  </p:stCondLst>
                                  <p:childTnLst>
                                    <p:set>
                                      <p:cBhvr>
                                        <p:cTn id="94" dur="1" fill="hold">
                                          <p:stCondLst>
                                            <p:cond delay="0"/>
                                          </p:stCondLst>
                                        </p:cTn>
                                        <p:tgtEl>
                                          <p:spTgt spid="1035"/>
                                        </p:tgtEl>
                                        <p:attrNameLst>
                                          <p:attrName>style.visibility</p:attrName>
                                        </p:attrNameLst>
                                      </p:cBhvr>
                                      <p:to>
                                        <p:strVal val="hidden"/>
                                      </p:to>
                                    </p:set>
                                  </p:childTnLst>
                                </p:cTn>
                              </p:par>
                              <p:par>
                                <p:cTn id="95" presetID="1" presetClass="entr" presetSubtype="0" fill="hold" nodeType="withEffect">
                                  <p:stCondLst>
                                    <p:cond delay="0"/>
                                  </p:stCondLst>
                                  <p:childTnLst>
                                    <p:set>
                                      <p:cBhvr>
                                        <p:cTn id="96" dur="1" fill="hold">
                                          <p:stCondLst>
                                            <p:cond delay="0"/>
                                          </p:stCondLst>
                                        </p:cTn>
                                        <p:tgtEl>
                                          <p:spTgt spid="1053"/>
                                        </p:tgtEl>
                                        <p:attrNameLst>
                                          <p:attrName>style.visibility</p:attrName>
                                        </p:attrNameLst>
                                      </p:cBhvr>
                                      <p:to>
                                        <p:strVal val="visible"/>
                                      </p:to>
                                    </p:set>
                                  </p:childTnLst>
                                </p:cTn>
                              </p:par>
                            </p:childTnLst>
                          </p:cTn>
                        </p:par>
                        <p:par>
                          <p:cTn id="97" fill="hold">
                            <p:stCondLst>
                              <p:cond delay="8000"/>
                            </p:stCondLst>
                            <p:childTnLst>
                              <p:par>
                                <p:cTn id="98" presetID="42" presetClass="path" presetSubtype="0" accel="50000" decel="50000" fill="hold" nodeType="afterEffect">
                                  <p:stCondLst>
                                    <p:cond delay="0"/>
                                  </p:stCondLst>
                                  <p:childTnLst>
                                    <p:animMotion origin="layout" path="M -3.33333E-6 4.81481E-6 L -0.12382 0.125 " pathEditMode="relative" rAng="0" ptsTypes="AA">
                                      <p:cBhvr>
                                        <p:cTn id="99" dur="2000" fill="hold"/>
                                        <p:tgtEl>
                                          <p:spTgt spid="63"/>
                                        </p:tgtEl>
                                        <p:attrNameLst>
                                          <p:attrName>ppt_x</p:attrName>
                                          <p:attrName>ppt_y</p:attrName>
                                        </p:attrNameLst>
                                      </p:cBhvr>
                                      <p:rCtr x="-6198" y="6250"/>
                                    </p:animMotion>
                                  </p:childTnLst>
                                </p:cTn>
                              </p:par>
                              <p:par>
                                <p:cTn id="100" presetID="42" presetClass="path" presetSubtype="0" accel="50000" decel="50000" fill="hold" nodeType="withEffect">
                                  <p:stCondLst>
                                    <p:cond delay="0"/>
                                  </p:stCondLst>
                                  <p:childTnLst>
                                    <p:animMotion origin="layout" path="M 1.45833E-6 5.55112E-17 L -0.09818 0.13194 " pathEditMode="relative" rAng="0" ptsTypes="AA">
                                      <p:cBhvr>
                                        <p:cTn id="101" dur="2000" fill="hold"/>
                                        <p:tgtEl>
                                          <p:spTgt spid="1024"/>
                                        </p:tgtEl>
                                        <p:attrNameLst>
                                          <p:attrName>ppt_x</p:attrName>
                                          <p:attrName>ppt_y</p:attrName>
                                        </p:attrNameLst>
                                      </p:cBhvr>
                                      <p:rCtr x="-4909" y="6597"/>
                                    </p:animMotion>
                                  </p:childTnLst>
                                </p:cTn>
                              </p:par>
                              <p:par>
                                <p:cTn id="102" presetID="42" presetClass="path" presetSubtype="0" accel="50000" decel="50000" fill="hold" nodeType="withEffect">
                                  <p:stCondLst>
                                    <p:cond delay="0"/>
                                  </p:stCondLst>
                                  <p:childTnLst>
                                    <p:animMotion origin="layout" path="M 4.79167E-6 7.40741E-7 L -0.17331 0.04236 " pathEditMode="relative" rAng="0" ptsTypes="AA">
                                      <p:cBhvr>
                                        <p:cTn id="103" dur="2000" fill="hold"/>
                                        <p:tgtEl>
                                          <p:spTgt spid="1028"/>
                                        </p:tgtEl>
                                        <p:attrNameLst>
                                          <p:attrName>ppt_x</p:attrName>
                                          <p:attrName>ppt_y</p:attrName>
                                        </p:attrNameLst>
                                      </p:cBhvr>
                                      <p:rCtr x="-8672" y="2106"/>
                                    </p:animMotion>
                                  </p:childTnLst>
                                </p:cTn>
                              </p:par>
                              <p:par>
                                <p:cTn id="104" presetID="42" presetClass="path" presetSubtype="0" accel="50000" decel="50000" fill="hold" nodeType="withEffect">
                                  <p:stCondLst>
                                    <p:cond delay="0"/>
                                  </p:stCondLst>
                                  <p:childTnLst>
                                    <p:animMotion origin="layout" path="M 2.29167E-6 -2.96296E-6 L -0.1655 0.05857 " pathEditMode="relative" rAng="0" ptsTypes="AA">
                                      <p:cBhvr>
                                        <p:cTn id="105" dur="2000" fill="hold"/>
                                        <p:tgtEl>
                                          <p:spTgt spid="1025"/>
                                        </p:tgtEl>
                                        <p:attrNameLst>
                                          <p:attrName>ppt_x</p:attrName>
                                          <p:attrName>ppt_y</p:attrName>
                                        </p:attrNameLst>
                                      </p:cBhvr>
                                      <p:rCtr x="-8281" y="2917"/>
                                    </p:animMotion>
                                  </p:childTnLst>
                                </p:cTn>
                              </p:par>
                              <p:par>
                                <p:cTn id="106" presetID="42" presetClass="path" presetSubtype="0" accel="50000" decel="50000" fill="hold" nodeType="withEffect">
                                  <p:stCondLst>
                                    <p:cond delay="0"/>
                                  </p:stCondLst>
                                  <p:childTnLst>
                                    <p:animMotion origin="layout" path="M -4.375E-6 -4.81481E-6 L -0.15599 0.04723 " pathEditMode="relative" rAng="0" ptsTypes="AA">
                                      <p:cBhvr>
                                        <p:cTn id="107" dur="2000" fill="hold"/>
                                        <p:tgtEl>
                                          <p:spTgt spid="1030"/>
                                        </p:tgtEl>
                                        <p:attrNameLst>
                                          <p:attrName>ppt_x</p:attrName>
                                          <p:attrName>ppt_y</p:attrName>
                                        </p:attrNameLst>
                                      </p:cBhvr>
                                      <p:rCtr x="-7799" y="2361"/>
                                    </p:animMotion>
                                  </p:childTnLst>
                                </p:cTn>
                              </p:par>
                              <p:par>
                                <p:cTn id="108" presetID="42" presetClass="path" presetSubtype="0" accel="50000" decel="50000" fill="hold" nodeType="withEffect">
                                  <p:stCondLst>
                                    <p:cond delay="0"/>
                                  </p:stCondLst>
                                  <p:childTnLst>
                                    <p:animMotion origin="layout" path="M 3.125E-6 -4.81481E-6 L -0.17565 0.06181 " pathEditMode="relative" rAng="0" ptsTypes="AA">
                                      <p:cBhvr>
                                        <p:cTn id="109" dur="2000" fill="hold"/>
                                        <p:tgtEl>
                                          <p:spTgt spid="1029"/>
                                        </p:tgtEl>
                                        <p:attrNameLst>
                                          <p:attrName>ppt_x</p:attrName>
                                          <p:attrName>ppt_y</p:attrName>
                                        </p:attrNameLst>
                                      </p:cBhvr>
                                      <p:rCtr x="-8789" y="3079"/>
                                    </p:animMotion>
                                  </p:childTnLst>
                                </p:cTn>
                              </p:par>
                              <p:par>
                                <p:cTn id="110" presetID="42" presetClass="path" presetSubtype="0" accel="50000" decel="50000" fill="hold" nodeType="withEffect">
                                  <p:stCondLst>
                                    <p:cond delay="0"/>
                                  </p:stCondLst>
                                  <p:childTnLst>
                                    <p:animMotion origin="layout" path="M 1.25E-6 4.81481E-6 L -0.20495 0.14375 " pathEditMode="relative" rAng="0" ptsTypes="AA">
                                      <p:cBhvr>
                                        <p:cTn id="111" dur="2000" fill="hold"/>
                                        <p:tgtEl>
                                          <p:spTgt spid="1031"/>
                                        </p:tgtEl>
                                        <p:attrNameLst>
                                          <p:attrName>ppt_x</p:attrName>
                                          <p:attrName>ppt_y</p:attrName>
                                        </p:attrNameLst>
                                      </p:cBhvr>
                                      <p:rCtr x="-10247" y="7176"/>
                                    </p:animMotion>
                                  </p:childTnLst>
                                </p:cTn>
                              </p:par>
                              <p:par>
                                <p:cTn id="112" presetID="42" presetClass="path" presetSubtype="0" accel="50000" decel="50000" fill="hold" nodeType="withEffect">
                                  <p:stCondLst>
                                    <p:cond delay="0"/>
                                  </p:stCondLst>
                                  <p:childTnLst>
                                    <p:animMotion origin="layout" path="M -4.58333E-6 2.59259E-6 L -0.08619 0.14537 " pathEditMode="relative" rAng="0" ptsTypes="AA">
                                      <p:cBhvr>
                                        <p:cTn id="113" dur="2000" fill="hold"/>
                                        <p:tgtEl>
                                          <p:spTgt spid="1033"/>
                                        </p:tgtEl>
                                        <p:attrNameLst>
                                          <p:attrName>ppt_x</p:attrName>
                                          <p:attrName>ppt_y</p:attrName>
                                        </p:attrNameLst>
                                      </p:cBhvr>
                                      <p:rCtr x="-4310" y="7269"/>
                                    </p:animMotion>
                                  </p:childTnLst>
                                </p:cTn>
                              </p:par>
                              <p:par>
                                <p:cTn id="114" presetID="42" presetClass="path" presetSubtype="0" accel="50000" decel="50000" fill="hold" nodeType="withEffect">
                                  <p:stCondLst>
                                    <p:cond delay="0"/>
                                  </p:stCondLst>
                                  <p:childTnLst>
                                    <p:animMotion origin="layout" path="M -4.79167E-6 7.40741E-7 L -0.20729 0.15671 " pathEditMode="relative" rAng="0" ptsTypes="AA">
                                      <p:cBhvr>
                                        <p:cTn id="115" dur="2000" fill="hold"/>
                                        <p:tgtEl>
                                          <p:spTgt spid="1032"/>
                                        </p:tgtEl>
                                        <p:attrNameLst>
                                          <p:attrName>ppt_x</p:attrName>
                                          <p:attrName>ppt_y</p:attrName>
                                        </p:attrNameLst>
                                      </p:cBhvr>
                                      <p:rCtr x="-10365" y="7824"/>
                                    </p:animMotion>
                                  </p:childTnLst>
                                </p:cTn>
                              </p:par>
                              <p:par>
                                <p:cTn id="116" presetID="42" presetClass="path" presetSubtype="0" accel="50000" decel="50000" fill="hold" nodeType="withEffect">
                                  <p:stCondLst>
                                    <p:cond delay="0"/>
                                  </p:stCondLst>
                                  <p:childTnLst>
                                    <p:animMotion origin="layout" path="M -8.33333E-7 -4.81481E-6 L -0.1043 0.17894 " pathEditMode="relative" rAng="0" ptsTypes="AA">
                                      <p:cBhvr>
                                        <p:cTn id="117" dur="2000" fill="hold"/>
                                        <p:tgtEl>
                                          <p:spTgt spid="1034"/>
                                        </p:tgtEl>
                                        <p:attrNameLst>
                                          <p:attrName>ppt_x</p:attrName>
                                          <p:attrName>ppt_y</p:attrName>
                                        </p:attrNameLst>
                                      </p:cBhvr>
                                      <p:rCtr x="-5221" y="8935"/>
                                    </p:animMotion>
                                  </p:childTnLst>
                                </p:cTn>
                              </p:par>
                            </p:childTnLst>
                          </p:cTn>
                        </p:par>
                        <p:par>
                          <p:cTn id="118" fill="hold">
                            <p:stCondLst>
                              <p:cond delay="10000"/>
                            </p:stCondLst>
                            <p:childTnLst>
                              <p:par>
                                <p:cTn id="119" presetID="42" presetClass="path" presetSubtype="0" accel="50000" decel="50000" fill="hold" nodeType="afterEffect">
                                  <p:stCondLst>
                                    <p:cond delay="0"/>
                                  </p:stCondLst>
                                  <p:childTnLst>
                                    <p:animMotion origin="layout" path="M -0.66953 -0.00926 L -0.98281 -0.00787 " pathEditMode="relative" rAng="0" ptsTypes="AA">
                                      <p:cBhvr>
                                        <p:cTn id="120" dur="2000" fill="hold"/>
                                        <p:tgtEl>
                                          <p:spTgt spid="37"/>
                                        </p:tgtEl>
                                        <p:attrNameLst>
                                          <p:attrName>ppt_x</p:attrName>
                                          <p:attrName>ppt_y</p:attrName>
                                        </p:attrNameLst>
                                      </p:cBhvr>
                                      <p:rCtr x="-15664" y="69"/>
                                    </p:animMotion>
                                  </p:childTnLst>
                                </p:cTn>
                              </p:par>
                              <p:par>
                                <p:cTn id="121" presetID="42" presetClass="path" presetSubtype="0" accel="50000" decel="50000" fill="hold" nodeType="withEffect">
                                  <p:stCondLst>
                                    <p:cond delay="0"/>
                                  </p:stCondLst>
                                  <p:childTnLst>
                                    <p:animMotion origin="layout" path="M 4.16667E-6 -4.81481E-6 L -0.31433 0.00163 " pathEditMode="relative" rAng="0" ptsTypes="AA">
                                      <p:cBhvr>
                                        <p:cTn id="122" dur="2000" fill="hold"/>
                                        <p:tgtEl>
                                          <p:spTgt spid="1053"/>
                                        </p:tgtEl>
                                        <p:attrNameLst>
                                          <p:attrName>ppt_x</p:attrName>
                                          <p:attrName>ppt_y</p:attrName>
                                        </p:attrNameLst>
                                      </p:cBhvr>
                                      <p:rCtr x="-15716" y="69"/>
                                    </p:animMotion>
                                  </p:childTnLst>
                                </p:cTn>
                              </p:par>
                              <p:par>
                                <p:cTn id="123" presetID="1" presetClass="exit" presetSubtype="0" fill="hold" nodeType="withEffect">
                                  <p:stCondLst>
                                    <p:cond delay="0"/>
                                  </p:stCondLst>
                                  <p:childTnLst>
                                    <p:set>
                                      <p:cBhvr>
                                        <p:cTn id="124" dur="1" fill="hold">
                                          <p:stCondLst>
                                            <p:cond delay="0"/>
                                          </p:stCondLst>
                                        </p:cTn>
                                        <p:tgtEl>
                                          <p:spTgt spid="1031"/>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1033"/>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1032"/>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1034"/>
                                        </p:tgtEl>
                                        <p:attrNameLst>
                                          <p:attrName>style.visibility</p:attrName>
                                        </p:attrNameLst>
                                      </p:cBhvr>
                                      <p:to>
                                        <p:strVal val="hidden"/>
                                      </p:to>
                                    </p:set>
                                  </p:childTnLst>
                                </p:cTn>
                              </p:par>
                              <p:par>
                                <p:cTn id="131" presetID="42" presetClass="path" presetSubtype="0" accel="50000" decel="50000" fill="hold" nodeType="withEffect">
                                  <p:stCondLst>
                                    <p:cond delay="0"/>
                                  </p:stCondLst>
                                  <p:childTnLst>
                                    <p:animMotion origin="layout" path="M -0.12382 0.125 L -0.42539 0.12013 " pathEditMode="relative" rAng="0" ptsTypes="AA">
                                      <p:cBhvr>
                                        <p:cTn id="132" dur="2000" fill="hold"/>
                                        <p:tgtEl>
                                          <p:spTgt spid="63"/>
                                        </p:tgtEl>
                                        <p:attrNameLst>
                                          <p:attrName>ppt_x</p:attrName>
                                          <p:attrName>ppt_y</p:attrName>
                                        </p:attrNameLst>
                                      </p:cBhvr>
                                      <p:rCtr x="-15078" y="-255"/>
                                    </p:animMotion>
                                  </p:childTnLst>
                                </p:cTn>
                              </p:par>
                              <p:par>
                                <p:cTn id="133" presetID="42" presetClass="path" presetSubtype="0" accel="50000" decel="50000" fill="hold" nodeType="withEffect">
                                  <p:stCondLst>
                                    <p:cond delay="0"/>
                                  </p:stCondLst>
                                  <p:childTnLst>
                                    <p:animMotion origin="layout" path="M -0.09818 0.13194 L -0.43373 0.12199 " pathEditMode="relative" rAng="0" ptsTypes="AA">
                                      <p:cBhvr>
                                        <p:cTn id="134" dur="2000" fill="hold"/>
                                        <p:tgtEl>
                                          <p:spTgt spid="1024"/>
                                        </p:tgtEl>
                                        <p:attrNameLst>
                                          <p:attrName>ppt_x</p:attrName>
                                          <p:attrName>ppt_y</p:attrName>
                                        </p:attrNameLst>
                                      </p:cBhvr>
                                      <p:rCtr x="-16784" y="-509"/>
                                    </p:animMotion>
                                  </p:childTnLst>
                                </p:cTn>
                              </p:par>
                              <p:par>
                                <p:cTn id="135" presetID="42" presetClass="path" presetSubtype="0" accel="50000" decel="50000" fill="hold" nodeType="withEffect">
                                  <p:stCondLst>
                                    <p:cond delay="0"/>
                                  </p:stCondLst>
                                  <p:childTnLst>
                                    <p:animMotion origin="layout" path="M -0.17331 0.04236 L -0.47826 0.03403 " pathEditMode="relative" rAng="0" ptsTypes="AA">
                                      <p:cBhvr>
                                        <p:cTn id="136" dur="2000" fill="hold"/>
                                        <p:tgtEl>
                                          <p:spTgt spid="1028"/>
                                        </p:tgtEl>
                                        <p:attrNameLst>
                                          <p:attrName>ppt_x</p:attrName>
                                          <p:attrName>ppt_y</p:attrName>
                                        </p:attrNameLst>
                                      </p:cBhvr>
                                      <p:rCtr x="-15247" y="-417"/>
                                    </p:animMotion>
                                  </p:childTnLst>
                                </p:cTn>
                              </p:par>
                              <p:par>
                                <p:cTn id="137" presetID="42" presetClass="path" presetSubtype="0" accel="50000" decel="50000" fill="hold" nodeType="withEffect">
                                  <p:stCondLst>
                                    <p:cond delay="0"/>
                                  </p:stCondLst>
                                  <p:childTnLst>
                                    <p:animMotion origin="layout" path="M -0.18737 0.05741 L -0.47018 0.05232 " pathEditMode="relative" rAng="0" ptsTypes="AA">
                                      <p:cBhvr>
                                        <p:cTn id="138" dur="2000" fill="hold"/>
                                        <p:tgtEl>
                                          <p:spTgt spid="1025"/>
                                        </p:tgtEl>
                                        <p:attrNameLst>
                                          <p:attrName>ppt_x</p:attrName>
                                          <p:attrName>ppt_y</p:attrName>
                                        </p:attrNameLst>
                                      </p:cBhvr>
                                      <p:rCtr x="-14141" y="-255"/>
                                    </p:animMotion>
                                  </p:childTnLst>
                                </p:cTn>
                              </p:par>
                              <p:par>
                                <p:cTn id="139" presetID="42" presetClass="path" presetSubtype="0" accel="50000" decel="50000" fill="hold" nodeType="withEffect">
                                  <p:stCondLst>
                                    <p:cond delay="0"/>
                                  </p:stCondLst>
                                  <p:childTnLst>
                                    <p:animMotion origin="layout" path="M -0.15599 0.04723 L -0.48984 0.03334 " pathEditMode="relative" rAng="0" ptsTypes="AA">
                                      <p:cBhvr>
                                        <p:cTn id="140" dur="2000" fill="hold"/>
                                        <p:tgtEl>
                                          <p:spTgt spid="1030"/>
                                        </p:tgtEl>
                                        <p:attrNameLst>
                                          <p:attrName>ppt_x</p:attrName>
                                          <p:attrName>ppt_y</p:attrName>
                                        </p:attrNameLst>
                                      </p:cBhvr>
                                      <p:rCtr x="-16693" y="-694"/>
                                    </p:animMotion>
                                  </p:childTnLst>
                                </p:cTn>
                              </p:par>
                              <p:par>
                                <p:cTn id="141" presetID="42" presetClass="path" presetSubtype="0" accel="50000" decel="50000" fill="hold" nodeType="withEffect">
                                  <p:stCondLst>
                                    <p:cond delay="0"/>
                                  </p:stCondLst>
                                  <p:childTnLst>
                                    <p:animMotion origin="layout" path="M -0.14935 0.05556 L -0.47683 0.05209 " pathEditMode="relative" rAng="0" ptsTypes="AA">
                                      <p:cBhvr>
                                        <p:cTn id="142" dur="2000" fill="hold"/>
                                        <p:tgtEl>
                                          <p:spTgt spid="1029"/>
                                        </p:tgtEl>
                                        <p:attrNameLst>
                                          <p:attrName>ppt_x</p:attrName>
                                          <p:attrName>ppt_y</p:attrName>
                                        </p:attrNameLst>
                                      </p:cBhvr>
                                      <p:rCtr x="-16380" y="-185"/>
                                    </p:animMotion>
                                  </p:childTnLst>
                                </p:cTn>
                              </p:par>
                            </p:childTnLst>
                          </p:cTn>
                        </p:par>
                        <p:par>
                          <p:cTn id="143" fill="hold">
                            <p:stCondLst>
                              <p:cond delay="12000"/>
                            </p:stCondLst>
                            <p:childTnLst>
                              <p:par>
                                <p:cTn id="144" presetID="1" presetClass="exit" presetSubtype="0" fill="hold" nodeType="afterEffect">
                                  <p:stCondLst>
                                    <p:cond delay="0"/>
                                  </p:stCondLst>
                                  <p:childTnLst>
                                    <p:set>
                                      <p:cBhvr>
                                        <p:cTn id="145" dur="1" fill="hold">
                                          <p:stCondLst>
                                            <p:cond delay="0"/>
                                          </p:stCondLst>
                                        </p:cTn>
                                        <p:tgtEl>
                                          <p:spTgt spid="63"/>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1024"/>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1028"/>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1025"/>
                                        </p:tgtEl>
                                        <p:attrNameLst>
                                          <p:attrName>style.visibility</p:attrName>
                                        </p:attrNameLst>
                                      </p:cBhvr>
                                      <p:to>
                                        <p:strVal val="hidden"/>
                                      </p:to>
                                    </p:set>
                                  </p:childTnLst>
                                </p:cTn>
                              </p:par>
                              <p:par>
                                <p:cTn id="152" presetID="1" presetClass="exit" presetSubtype="0" fill="hold" nodeType="withEffect">
                                  <p:stCondLst>
                                    <p:cond delay="0"/>
                                  </p:stCondLst>
                                  <p:childTnLst>
                                    <p:set>
                                      <p:cBhvr>
                                        <p:cTn id="153" dur="1" fill="hold">
                                          <p:stCondLst>
                                            <p:cond delay="0"/>
                                          </p:stCondLst>
                                        </p:cTn>
                                        <p:tgtEl>
                                          <p:spTgt spid="1030"/>
                                        </p:tgtEl>
                                        <p:attrNameLst>
                                          <p:attrName>style.visibility</p:attrName>
                                        </p:attrNameLst>
                                      </p:cBhvr>
                                      <p:to>
                                        <p:strVal val="hidden"/>
                                      </p:to>
                                    </p:set>
                                  </p:childTnLst>
                                </p:cTn>
                              </p:par>
                              <p:par>
                                <p:cTn id="154" presetID="1" presetClass="exit" presetSubtype="0" fill="hold" nodeType="withEffect">
                                  <p:stCondLst>
                                    <p:cond delay="0"/>
                                  </p:stCondLst>
                                  <p:childTnLst>
                                    <p:set>
                                      <p:cBhvr>
                                        <p:cTn id="155" dur="1" fill="hold">
                                          <p:stCondLst>
                                            <p:cond delay="0"/>
                                          </p:stCondLst>
                                        </p:cTn>
                                        <p:tgtEl>
                                          <p:spTgt spid="1029"/>
                                        </p:tgtEl>
                                        <p:attrNameLst>
                                          <p:attrName>style.visibility</p:attrName>
                                        </p:attrNameLst>
                                      </p:cBhvr>
                                      <p:to>
                                        <p:strVal val="hidden"/>
                                      </p:to>
                                    </p:set>
                                  </p:childTnLst>
                                </p:cTn>
                              </p:par>
                            </p:childTnLst>
                          </p:cTn>
                        </p:par>
                        <p:par>
                          <p:cTn id="156" fill="hold">
                            <p:stCondLst>
                              <p:cond delay="12000"/>
                            </p:stCondLst>
                            <p:childTnLst>
                              <p:par>
                                <p:cTn id="157" presetID="1" presetClass="entr" presetSubtype="0" fill="hold" nodeType="afterEffect">
                                  <p:stCondLst>
                                    <p:cond delay="0"/>
                                  </p:stCondLst>
                                  <p:childTnLst>
                                    <p:set>
                                      <p:cBhvr>
                                        <p:cTn id="158" dur="1" fill="hold">
                                          <p:stCondLst>
                                            <p:cond delay="0"/>
                                          </p:stCondLst>
                                        </p:cTn>
                                        <p:tgtEl>
                                          <p:spTgt spid="1047"/>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046"/>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049"/>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048"/>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1050"/>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1051"/>
                                        </p:tgtEl>
                                        <p:attrNameLst>
                                          <p:attrName>style.visibility</p:attrName>
                                        </p:attrNameLst>
                                      </p:cBhvr>
                                      <p:to>
                                        <p:strVal val="visible"/>
                                      </p:to>
                                    </p:set>
                                  </p:childTnLst>
                                </p:cTn>
                              </p:par>
                            </p:childTnLst>
                          </p:cTn>
                        </p:par>
                        <p:par>
                          <p:cTn id="169" fill="hold">
                            <p:stCondLst>
                              <p:cond delay="12000"/>
                            </p:stCondLst>
                            <p:childTnLst>
                              <p:par>
                                <p:cTn id="170" presetID="1" presetClass="exit" presetSubtype="0" fill="hold" nodeType="afterEffect">
                                  <p:stCondLst>
                                    <p:cond delay="0"/>
                                  </p:stCondLst>
                                  <p:childTnLst>
                                    <p:set>
                                      <p:cBhvr>
                                        <p:cTn id="171" dur="1" fill="hold">
                                          <p:stCondLst>
                                            <p:cond delay="0"/>
                                          </p:stCondLst>
                                        </p:cTn>
                                        <p:tgtEl>
                                          <p:spTgt spid="1053"/>
                                        </p:tgtEl>
                                        <p:attrNameLst>
                                          <p:attrName>style.visibility</p:attrName>
                                        </p:attrNameLst>
                                      </p:cBhvr>
                                      <p:to>
                                        <p:strVal val="hidden"/>
                                      </p:to>
                                    </p:set>
                                  </p:childTnLst>
                                </p:cTn>
                              </p:par>
                              <p:par>
                                <p:cTn id="172" presetID="1" presetClass="entr" presetSubtype="0" fill="hold" nodeType="withEffect">
                                  <p:stCondLst>
                                    <p:cond delay="0"/>
                                  </p:stCondLst>
                                  <p:childTnLst>
                                    <p:set>
                                      <p:cBhvr>
                                        <p:cTn id="173" dur="1" fill="hold">
                                          <p:stCondLst>
                                            <p:cond delay="0"/>
                                          </p:stCondLst>
                                        </p:cTn>
                                        <p:tgtEl>
                                          <p:spTgt spid="27"/>
                                        </p:tgtEl>
                                        <p:attrNameLst>
                                          <p:attrName>style.visibility</p:attrName>
                                        </p:attrNameLst>
                                      </p:cBhvr>
                                      <p:to>
                                        <p:strVal val="visible"/>
                                      </p:to>
                                    </p:set>
                                  </p:childTnLst>
                                </p:cTn>
                              </p:par>
                              <p:par>
                                <p:cTn id="174" presetID="1" presetClass="exit" presetSubtype="0" fill="hold" grpId="1" nodeType="withEffect">
                                  <p:stCondLst>
                                    <p:cond delay="0"/>
                                  </p:stCondLst>
                                  <p:childTnLst>
                                    <p:set>
                                      <p:cBhvr>
                                        <p:cTn id="175" dur="1" fill="hold">
                                          <p:stCondLst>
                                            <p:cond delay="0"/>
                                          </p:stCondLst>
                                        </p:cTn>
                                        <p:tgtEl>
                                          <p:spTgt spid="1056"/>
                                        </p:tgtEl>
                                        <p:attrNameLst>
                                          <p:attrName>style.visibility</p:attrName>
                                        </p:attrNameLst>
                                      </p:cBhvr>
                                      <p:to>
                                        <p:strVal val="hidden"/>
                                      </p:to>
                                    </p:set>
                                  </p:childTnLst>
                                </p:cTn>
                              </p:par>
                              <p:par>
                                <p:cTn id="176" presetID="1" presetClass="entr" presetSubtype="0" fill="hold" grpId="0" nodeType="withEffect">
                                  <p:stCondLst>
                                    <p:cond delay="0"/>
                                  </p:stCondLst>
                                  <p:childTnLst>
                                    <p:set>
                                      <p:cBhvr>
                                        <p:cTn id="177"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p:bldP spid="29" grpId="1"/>
      <p:bldP spid="30" grpId="0" animBg="1"/>
      <p:bldP spid="31" grpId="0" animBg="1"/>
      <p:bldP spid="33" grpId="0" animBg="1"/>
      <p:bldP spid="34" grpId="0" animBg="1"/>
      <p:bldP spid="1055" grpId="0"/>
      <p:bldP spid="1055" grpId="1"/>
      <p:bldP spid="1056" grpId="0"/>
      <p:bldP spid="1056" grpId="1"/>
      <p:bldP spid="32" grpId="0"/>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682325" y="941631"/>
            <a:ext cx="11662110" cy="1143000"/>
          </a:xfrm>
        </p:spPr>
        <p:txBody>
          <a:bodyPr>
            <a:noAutofit/>
          </a:bodyPr>
          <a:lstStyle/>
          <a:p>
            <a:r>
              <a:rPr lang="en-US" sz="8800" dirty="0">
                <a:solidFill>
                  <a:srgbClr val="EAEAEA"/>
                </a:solidFill>
              </a:rPr>
              <a:t>Good Nutrition </a:t>
            </a:r>
            <a:br>
              <a:rPr lang="en-US" sz="8800" dirty="0">
                <a:solidFill>
                  <a:srgbClr val="EAEAEA"/>
                </a:solidFill>
              </a:rPr>
            </a:br>
            <a:r>
              <a:rPr lang="en-US" sz="8800" dirty="0">
                <a:solidFill>
                  <a:srgbClr val="EAEAEA"/>
                </a:solidFill>
              </a:rPr>
              <a:t>All Day Long</a:t>
            </a:r>
          </a:p>
        </p:txBody>
      </p:sp>
      <p:sp>
        <p:nvSpPr>
          <p:cNvPr id="9" name="Rectangle 8">
            <a:extLst>
              <a:ext uri="{FF2B5EF4-FFF2-40B4-BE49-F238E27FC236}">
                <a16:creationId xmlns:a16="http://schemas.microsoft.com/office/drawing/2014/main" id="{45E91F7F-97B5-4257-A994-7315EDB1D914}"/>
              </a:ext>
            </a:extLst>
          </p:cNvPr>
          <p:cNvSpPr/>
          <p:nvPr/>
        </p:nvSpPr>
        <p:spPr>
          <a:xfrm>
            <a:off x="5645947" y="3099322"/>
            <a:ext cx="6061497" cy="3083921"/>
          </a:xfrm>
          <a:prstGeom prst="rect">
            <a:avLst/>
          </a:prstGeom>
        </p:spPr>
        <p:txBody>
          <a:bodyPr wrap="square">
            <a:spAutoFit/>
          </a:bodyPr>
          <a:lstStyle/>
          <a:p>
            <a:pPr marL="0" lvl="2">
              <a:lnSpc>
                <a:spcPct val="90000"/>
              </a:lnSpc>
              <a:spcBef>
                <a:spcPct val="20000"/>
              </a:spcBef>
              <a:buClr>
                <a:srgbClr val="000000"/>
              </a:buClr>
              <a:defRPr/>
            </a:pPr>
            <a:r>
              <a:rPr lang="en-US" sz="2700" dirty="0">
                <a:solidFill>
                  <a:srgbClr val="EAEAEA"/>
                </a:solidFill>
                <a:latin typeface="Century Gothic" panose="020B0502020202020204" pitchFamily="34" charset="0"/>
              </a:rPr>
              <a:t>Providing healthy meals shouldn’t stop once the last bell rings. Often times, parents are still at work when their children get out of school. Serving hot supper meals allows children to receive nutritious meals all day to support their growing bodies and learning needs.</a:t>
            </a:r>
          </a:p>
        </p:txBody>
      </p:sp>
      <p:pic>
        <p:nvPicPr>
          <p:cNvPr id="3" name="Picture 2" descr="A group of women standing next to a food cart&#10;&#10;Description automatically generated">
            <a:extLst>
              <a:ext uri="{FF2B5EF4-FFF2-40B4-BE49-F238E27FC236}">
                <a16:creationId xmlns:a16="http://schemas.microsoft.com/office/drawing/2014/main" id="{7302001D-8982-E58F-796B-55074B11990E}"/>
              </a:ext>
            </a:extLst>
          </p:cNvPr>
          <p:cNvPicPr>
            <a:picLocks noChangeAspect="1"/>
          </p:cNvPicPr>
          <p:nvPr/>
        </p:nvPicPr>
        <p:blipFill>
          <a:blip r:embed="rId3"/>
          <a:stretch>
            <a:fillRect/>
          </a:stretch>
        </p:blipFill>
        <p:spPr>
          <a:xfrm>
            <a:off x="484556" y="496844"/>
            <a:ext cx="4824506" cy="4848025"/>
          </a:xfrm>
          <a:prstGeom prst="ellipse">
            <a:avLst/>
          </a:prstGeom>
          <a:ln w="63500" cap="rnd">
            <a:solidFill>
              <a:srgbClr val="EAEAEA"/>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FFFECDC4-B1B4-0178-7563-677A6F92BB94}"/>
              </a:ext>
            </a:extLst>
          </p:cNvPr>
          <p:cNvSpPr/>
          <p:nvPr/>
        </p:nvSpPr>
        <p:spPr>
          <a:xfrm>
            <a:off x="147671" y="4420015"/>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C6DAE385-4499-D609-B204-A85D21D93918}"/>
              </a:ext>
            </a:extLst>
          </p:cNvPr>
          <p:cNvSpPr/>
          <p:nvPr/>
        </p:nvSpPr>
        <p:spPr>
          <a:xfrm>
            <a:off x="1397141" y="5697782"/>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317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Flowchart: Connector 7">
            <a:extLst>
              <a:ext uri="{FF2B5EF4-FFF2-40B4-BE49-F238E27FC236}">
                <a16:creationId xmlns:a16="http://schemas.microsoft.com/office/drawing/2014/main" id="{4194618D-3250-2053-E9F8-B3EA63927BB1}"/>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5E569BB1-C72A-8878-FB72-5E32BCABC76B}"/>
              </a:ext>
            </a:extLst>
          </p:cNvPr>
          <p:cNvSpPr/>
          <p:nvPr/>
        </p:nvSpPr>
        <p:spPr>
          <a:xfrm>
            <a:off x="-62541" y="88669"/>
            <a:ext cx="6739891" cy="64042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735231" y="517280"/>
            <a:ext cx="10515600" cy="1325563"/>
          </a:xfrm>
        </p:spPr>
        <p:txBody>
          <a:bodyPr>
            <a:noAutofit/>
          </a:bodyPr>
          <a:lstStyle/>
          <a:p>
            <a:pPr algn="l"/>
            <a:r>
              <a:rPr lang="en-US" sz="6600" dirty="0">
                <a:solidFill>
                  <a:schemeClr val="tx2">
                    <a:lumMod val="50000"/>
                  </a:schemeClr>
                </a:solidFill>
              </a:rPr>
              <a:t>ASP Staff Training</a:t>
            </a:r>
            <a:br>
              <a:rPr lang="en-US" sz="6600" dirty="0">
                <a:solidFill>
                  <a:schemeClr val="tx2">
                    <a:lumMod val="50000"/>
                  </a:schemeClr>
                </a:solidFill>
              </a:rPr>
            </a:br>
            <a:r>
              <a:rPr lang="en-US" sz="6600" dirty="0">
                <a:solidFill>
                  <a:schemeClr val="tx2">
                    <a:lumMod val="50000"/>
                  </a:schemeClr>
                </a:solidFill>
              </a:rPr>
              <a:t> Verification</a:t>
            </a:r>
          </a:p>
        </p:txBody>
      </p:sp>
      <p:cxnSp>
        <p:nvCxnSpPr>
          <p:cNvPr id="33" name="Straight Connector 32">
            <a:extLst>
              <a:ext uri="{FF2B5EF4-FFF2-40B4-BE49-F238E27FC236}">
                <a16:creationId xmlns:a16="http://schemas.microsoft.com/office/drawing/2014/main" id="{E85C53BA-8F80-4BF3-A71F-E51079ADC2BF}"/>
              </a:ext>
            </a:extLst>
          </p:cNvPr>
          <p:cNvCxnSpPr>
            <a:cxnSpLocks/>
          </p:cNvCxnSpPr>
          <p:nvPr/>
        </p:nvCxnSpPr>
        <p:spPr>
          <a:xfrm>
            <a:off x="4540680" y="5118772"/>
            <a:ext cx="173049" cy="271914"/>
          </a:xfrm>
          <a:prstGeom prst="line">
            <a:avLst/>
          </a:prstGeom>
          <a:ln>
            <a:solidFill>
              <a:srgbClr val="FDB827"/>
            </a:solidFill>
          </a:ln>
          <a:effectLst/>
        </p:spPr>
        <p:style>
          <a:lnRef idx="2">
            <a:schemeClr val="accent1"/>
          </a:lnRef>
          <a:fillRef idx="0">
            <a:schemeClr val="accent1"/>
          </a:fillRef>
          <a:effectRef idx="1">
            <a:schemeClr val="accent1"/>
          </a:effectRef>
          <a:fontRef idx="minor">
            <a:schemeClr val="tx1"/>
          </a:fontRef>
        </p:style>
      </p:cxnSp>
      <p:sp>
        <p:nvSpPr>
          <p:cNvPr id="34" name="Rectangle: Rounded Corners 33">
            <a:extLst>
              <a:ext uri="{FF2B5EF4-FFF2-40B4-BE49-F238E27FC236}">
                <a16:creationId xmlns:a16="http://schemas.microsoft.com/office/drawing/2014/main" id="{FD6D504D-63C5-499D-BCE4-F119C302340C}"/>
              </a:ext>
            </a:extLst>
          </p:cNvPr>
          <p:cNvSpPr/>
          <p:nvPr/>
        </p:nvSpPr>
        <p:spPr>
          <a:xfrm>
            <a:off x="4569426" y="5292022"/>
            <a:ext cx="823596" cy="368898"/>
          </a:xfrm>
          <a:prstGeom prst="roundRect">
            <a:avLst>
              <a:gd name="adj" fmla="val 1320"/>
            </a:avLst>
          </a:prstGeom>
          <a:solidFill>
            <a:srgbClr val="FDB827"/>
          </a:solid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b="1" dirty="0">
                <a:solidFill>
                  <a:srgbClr val="002060"/>
                </a:solidFill>
              </a:rPr>
              <a:t>Do not write BTB</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6776672" y="2459793"/>
            <a:ext cx="5048743" cy="467813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2400" dirty="0">
                <a:solidFill>
                  <a:schemeClr val="tx2">
                    <a:lumMod val="50000"/>
                  </a:schemeClr>
                </a:solidFill>
                <a:latin typeface="Century Gothic" panose="020B0502020202020204" pitchFamily="34" charset="0"/>
              </a:rPr>
              <a:t>Due to regular ASP staff turnover, complete the ASP Staff Monthly Training Verification. </a:t>
            </a:r>
          </a:p>
          <a:p>
            <a:pPr lvl="1">
              <a:spcBef>
                <a:spcPts val="0"/>
              </a:spcBef>
              <a:spcAft>
                <a:spcPts val="800"/>
              </a:spcAft>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Names will be compared with Supper Program Training Sign-In Sheets</a:t>
            </a:r>
          </a:p>
          <a:p>
            <a:pPr marL="0" indent="0">
              <a:spcBef>
                <a:spcPts val="0"/>
              </a:spcBef>
              <a:spcAft>
                <a:spcPts val="800"/>
              </a:spcAft>
              <a:buNone/>
            </a:pPr>
            <a:endParaRPr lang="en-US" sz="2800" dirty="0">
              <a:solidFill>
                <a:srgbClr val="000000"/>
              </a:solidFill>
              <a:latin typeface="Century Gothic" panose="020B0502020202020204" pitchFamily="34" charset="0"/>
            </a:endParaRPr>
          </a:p>
        </p:txBody>
      </p:sp>
      <p:pic>
        <p:nvPicPr>
          <p:cNvPr id="7" name="Picture 6" descr="A blank form with text and a list of tasks">
            <a:extLst>
              <a:ext uri="{FF2B5EF4-FFF2-40B4-BE49-F238E27FC236}">
                <a16:creationId xmlns:a16="http://schemas.microsoft.com/office/drawing/2014/main" id="{03F92117-7B64-4BEE-6E66-B1DAAB6C028D}"/>
              </a:ext>
            </a:extLst>
          </p:cNvPr>
          <p:cNvPicPr>
            <a:picLocks noChangeAspect="1"/>
          </p:cNvPicPr>
          <p:nvPr/>
        </p:nvPicPr>
        <p:blipFill rotWithShape="1">
          <a:blip r:embed="rId3"/>
          <a:srcRect t="-1" b="44437"/>
          <a:stretch/>
        </p:blipFill>
        <p:spPr>
          <a:xfrm>
            <a:off x="735473" y="1323926"/>
            <a:ext cx="5201744" cy="3903955"/>
          </a:xfrm>
          <a:prstGeom prst="rect">
            <a:avLst/>
          </a:prstGeom>
        </p:spPr>
      </p:pic>
      <p:grpSp>
        <p:nvGrpSpPr>
          <p:cNvPr id="46" name="Group 45">
            <a:extLst>
              <a:ext uri="{FF2B5EF4-FFF2-40B4-BE49-F238E27FC236}">
                <a16:creationId xmlns:a16="http://schemas.microsoft.com/office/drawing/2014/main" id="{1DD84FE6-80CD-4CC0-B494-D4BDB791749E}"/>
              </a:ext>
            </a:extLst>
          </p:cNvPr>
          <p:cNvGrpSpPr/>
          <p:nvPr/>
        </p:nvGrpSpPr>
        <p:grpSpPr>
          <a:xfrm>
            <a:off x="1224440" y="2137296"/>
            <a:ext cx="4382517" cy="3141280"/>
            <a:chOff x="598104" y="2471057"/>
            <a:chExt cx="4333062" cy="3102487"/>
          </a:xfrm>
        </p:grpSpPr>
        <p:sp>
          <p:nvSpPr>
            <p:cNvPr id="42" name="Oval 41">
              <a:extLst>
                <a:ext uri="{FF2B5EF4-FFF2-40B4-BE49-F238E27FC236}">
                  <a16:creationId xmlns:a16="http://schemas.microsoft.com/office/drawing/2014/main" id="{8D7F5481-0E5F-4712-A596-A82E3C327C62}"/>
                </a:ext>
              </a:extLst>
            </p:cNvPr>
            <p:cNvSpPr/>
            <p:nvPr/>
          </p:nvSpPr>
          <p:spPr>
            <a:xfrm>
              <a:off x="4009528" y="4673920"/>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DE979FA-02C2-40B7-820A-9BD0CA9254B4}"/>
                </a:ext>
              </a:extLst>
            </p:cNvPr>
            <p:cNvGrpSpPr/>
            <p:nvPr/>
          </p:nvGrpSpPr>
          <p:grpSpPr>
            <a:xfrm>
              <a:off x="598104" y="2471057"/>
              <a:ext cx="4333062" cy="3102487"/>
              <a:chOff x="598104" y="2471057"/>
              <a:chExt cx="4333062" cy="3102487"/>
            </a:xfrm>
          </p:grpSpPr>
          <p:sp>
            <p:nvSpPr>
              <p:cNvPr id="20" name="Content Placeholder 2">
                <a:extLst>
                  <a:ext uri="{FF2B5EF4-FFF2-40B4-BE49-F238E27FC236}">
                    <a16:creationId xmlns:a16="http://schemas.microsoft.com/office/drawing/2014/main" id="{E70DA78D-1081-47F6-8A89-A8CDDA2B2815}"/>
                  </a:ext>
                </a:extLst>
              </p:cNvPr>
              <p:cNvSpPr txBox="1">
                <a:spLocks/>
              </p:cNvSpPr>
              <p:nvPr/>
            </p:nvSpPr>
            <p:spPr>
              <a:xfrm>
                <a:off x="2566183" y="4413063"/>
                <a:ext cx="9826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LA’s Best</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26" name="Content Placeholder 2">
                <a:extLst>
                  <a:ext uri="{FF2B5EF4-FFF2-40B4-BE49-F238E27FC236}">
                    <a16:creationId xmlns:a16="http://schemas.microsoft.com/office/drawing/2014/main" id="{E831A428-B365-4E6C-A428-3F33C559AE0E}"/>
                  </a:ext>
                </a:extLst>
              </p:cNvPr>
              <p:cNvSpPr txBox="1">
                <a:spLocks/>
              </p:cNvSpPr>
              <p:nvPr/>
            </p:nvSpPr>
            <p:spPr>
              <a:xfrm>
                <a:off x="598104" y="5011946"/>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Ann Davis</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28" name="Content Placeholder 2">
                <a:extLst>
                  <a:ext uri="{FF2B5EF4-FFF2-40B4-BE49-F238E27FC236}">
                    <a16:creationId xmlns:a16="http://schemas.microsoft.com/office/drawing/2014/main" id="{298EB797-F0BB-4387-901B-1F610DA95F50}"/>
                  </a:ext>
                </a:extLst>
              </p:cNvPr>
              <p:cNvSpPr txBox="1">
                <a:spLocks/>
              </p:cNvSpPr>
              <p:nvPr/>
            </p:nvSpPr>
            <p:spPr>
              <a:xfrm>
                <a:off x="2718724" y="4995652"/>
                <a:ext cx="645378"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STAR</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9" name="Oval 8">
                <a:extLst>
                  <a:ext uri="{FF2B5EF4-FFF2-40B4-BE49-F238E27FC236}">
                    <a16:creationId xmlns:a16="http://schemas.microsoft.com/office/drawing/2014/main" id="{8F7CB81C-1AB7-424F-B318-7528DCEF8A43}"/>
                  </a:ext>
                </a:extLst>
              </p:cNvPr>
              <p:cNvSpPr/>
              <p:nvPr/>
            </p:nvSpPr>
            <p:spPr>
              <a:xfrm>
                <a:off x="4008865" y="4108195"/>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CE05CCDE-BB96-4AF9-B967-EFE265474783}"/>
                  </a:ext>
                </a:extLst>
              </p:cNvPr>
              <p:cNvSpPr/>
              <p:nvPr/>
            </p:nvSpPr>
            <p:spPr>
              <a:xfrm>
                <a:off x="3990432" y="5278462"/>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087E58C3-5B38-44C1-A207-E3EF47F68B1C}"/>
                  </a:ext>
                </a:extLst>
              </p:cNvPr>
              <p:cNvSpPr/>
              <p:nvPr/>
            </p:nvSpPr>
            <p:spPr>
              <a:xfrm>
                <a:off x="4409052" y="4994297"/>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B9D2B95-95C8-4EE2-9468-B64FB3466F30}"/>
                  </a:ext>
                </a:extLst>
              </p:cNvPr>
              <p:cNvSpPr/>
              <p:nvPr/>
            </p:nvSpPr>
            <p:spPr>
              <a:xfrm>
                <a:off x="4009528" y="4386192"/>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478587EC-99E1-444B-95CA-5EB3642B9F44}"/>
                  </a:ext>
                </a:extLst>
              </p:cNvPr>
              <p:cNvSpPr txBox="1">
                <a:spLocks/>
              </p:cNvSpPr>
              <p:nvPr/>
            </p:nvSpPr>
            <p:spPr>
              <a:xfrm>
                <a:off x="861699" y="2490033"/>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Happy Elementary</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2" name="Content Placeholder 2">
                <a:extLst>
                  <a:ext uri="{FF2B5EF4-FFF2-40B4-BE49-F238E27FC236}">
                    <a16:creationId xmlns:a16="http://schemas.microsoft.com/office/drawing/2014/main" id="{925742D8-7E73-443C-B768-7F6898C32A81}"/>
                  </a:ext>
                </a:extLst>
              </p:cNvPr>
              <p:cNvSpPr txBox="1">
                <a:spLocks/>
              </p:cNvSpPr>
              <p:nvPr/>
            </p:nvSpPr>
            <p:spPr>
              <a:xfrm>
                <a:off x="3883983" y="2471057"/>
                <a:ext cx="1047183" cy="266132"/>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10/18/2024</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4" name="Content Placeholder 2">
                <a:extLst>
                  <a:ext uri="{FF2B5EF4-FFF2-40B4-BE49-F238E27FC236}">
                    <a16:creationId xmlns:a16="http://schemas.microsoft.com/office/drawing/2014/main" id="{E948BBB9-45DD-41B3-9F3C-1237B88FC86B}"/>
                  </a:ext>
                </a:extLst>
              </p:cNvPr>
              <p:cNvSpPr txBox="1">
                <a:spLocks/>
              </p:cNvSpPr>
              <p:nvPr/>
            </p:nvSpPr>
            <p:spPr>
              <a:xfrm>
                <a:off x="605165" y="4134612"/>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John Miller</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8" name="Content Placeholder 2">
                <a:extLst>
                  <a:ext uri="{FF2B5EF4-FFF2-40B4-BE49-F238E27FC236}">
                    <a16:creationId xmlns:a16="http://schemas.microsoft.com/office/drawing/2014/main" id="{1930A28E-B3CF-4749-9832-5BEE5BB82955}"/>
                  </a:ext>
                </a:extLst>
              </p:cNvPr>
              <p:cNvSpPr txBox="1">
                <a:spLocks/>
              </p:cNvSpPr>
              <p:nvPr/>
            </p:nvSpPr>
            <p:spPr>
              <a:xfrm>
                <a:off x="613864" y="4439113"/>
                <a:ext cx="1326450"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Elizabeth Lee</a:t>
                </a:r>
              </a:p>
            </p:txBody>
          </p:sp>
          <p:sp>
            <p:nvSpPr>
              <p:cNvPr id="22" name="Content Placeholder 2">
                <a:extLst>
                  <a:ext uri="{FF2B5EF4-FFF2-40B4-BE49-F238E27FC236}">
                    <a16:creationId xmlns:a16="http://schemas.microsoft.com/office/drawing/2014/main" id="{4F5EB5B5-C5A8-4031-9B50-013BA3D604E2}"/>
                  </a:ext>
                </a:extLst>
              </p:cNvPr>
              <p:cNvSpPr txBox="1">
                <a:spLocks/>
              </p:cNvSpPr>
              <p:nvPr/>
            </p:nvSpPr>
            <p:spPr>
              <a:xfrm>
                <a:off x="633019" y="4684978"/>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George Wilson</a:t>
                </a:r>
              </a:p>
            </p:txBody>
          </p:sp>
          <p:sp>
            <p:nvSpPr>
              <p:cNvPr id="44" name="Content Placeholder 2">
                <a:extLst>
                  <a:ext uri="{FF2B5EF4-FFF2-40B4-BE49-F238E27FC236}">
                    <a16:creationId xmlns:a16="http://schemas.microsoft.com/office/drawing/2014/main" id="{E738A394-7EBA-4766-A4D9-248A865B5A7E}"/>
                  </a:ext>
                </a:extLst>
              </p:cNvPr>
              <p:cNvSpPr txBox="1">
                <a:spLocks/>
              </p:cNvSpPr>
              <p:nvPr/>
            </p:nvSpPr>
            <p:spPr>
              <a:xfrm>
                <a:off x="598105" y="5301630"/>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Michelle </a:t>
                </a:r>
                <a:r>
                  <a:rPr lang="en-US" sz="1200" dirty="0" err="1">
                    <a:solidFill>
                      <a:srgbClr val="0070C0"/>
                    </a:solidFill>
                    <a:latin typeface="Century Gothic" panose="020B0502020202020204" pitchFamily="34" charset="0"/>
                  </a:rPr>
                  <a:t>Susette</a:t>
                </a:r>
                <a:endParaRPr lang="en-US" sz="1200" dirty="0">
                  <a:solidFill>
                    <a:srgbClr val="0070C0"/>
                  </a:solidFill>
                  <a:latin typeface="Century Gothic" panose="020B0502020202020204" pitchFamily="34" charset="0"/>
                </a:endParaRP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6" name="Content Placeholder 2">
                <a:extLst>
                  <a:ext uri="{FF2B5EF4-FFF2-40B4-BE49-F238E27FC236}">
                    <a16:creationId xmlns:a16="http://schemas.microsoft.com/office/drawing/2014/main" id="{79C84C04-8062-4057-8D61-79D59C9A0C4F}"/>
                  </a:ext>
                </a:extLst>
              </p:cNvPr>
              <p:cNvSpPr txBox="1">
                <a:spLocks/>
              </p:cNvSpPr>
              <p:nvPr/>
            </p:nvSpPr>
            <p:spPr>
              <a:xfrm>
                <a:off x="2353317" y="4134612"/>
                <a:ext cx="14225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Youth Services</a:t>
                </a:r>
              </a:p>
            </p:txBody>
          </p:sp>
          <p:sp>
            <p:nvSpPr>
              <p:cNvPr id="24" name="Content Placeholder 2">
                <a:extLst>
                  <a:ext uri="{FF2B5EF4-FFF2-40B4-BE49-F238E27FC236}">
                    <a16:creationId xmlns:a16="http://schemas.microsoft.com/office/drawing/2014/main" id="{26825C55-7201-42FD-8227-9B04132C2DC3}"/>
                  </a:ext>
                </a:extLst>
              </p:cNvPr>
              <p:cNvSpPr txBox="1">
                <a:spLocks/>
              </p:cNvSpPr>
              <p:nvPr/>
            </p:nvSpPr>
            <p:spPr>
              <a:xfrm>
                <a:off x="2657883" y="4684978"/>
                <a:ext cx="826886"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None/>
                </a:pPr>
                <a:r>
                  <a:rPr lang="en-US" sz="1200" dirty="0">
                    <a:solidFill>
                      <a:srgbClr val="0070C0"/>
                    </a:solidFill>
                    <a:latin typeface="Century Gothic" panose="020B0502020202020204" pitchFamily="34" charset="0"/>
                  </a:rPr>
                  <a:t>LA’s Best</a:t>
                </a:r>
              </a:p>
            </p:txBody>
          </p:sp>
          <p:sp>
            <p:nvSpPr>
              <p:cNvPr id="45" name="Content Placeholder 2">
                <a:extLst>
                  <a:ext uri="{FF2B5EF4-FFF2-40B4-BE49-F238E27FC236}">
                    <a16:creationId xmlns:a16="http://schemas.microsoft.com/office/drawing/2014/main" id="{0773F49D-0E41-445D-B23F-A6D6F0A38A01}"/>
                  </a:ext>
                </a:extLst>
              </p:cNvPr>
              <p:cNvSpPr txBox="1">
                <a:spLocks/>
              </p:cNvSpPr>
              <p:nvPr/>
            </p:nvSpPr>
            <p:spPr>
              <a:xfrm>
                <a:off x="2432449" y="5298505"/>
                <a:ext cx="14225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Boys &amp; Girls Club</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grpSp>
      </p:grpSp>
      <p:sp>
        <p:nvSpPr>
          <p:cNvPr id="30" name="Rectangle 29">
            <a:extLst>
              <a:ext uri="{FF2B5EF4-FFF2-40B4-BE49-F238E27FC236}">
                <a16:creationId xmlns:a16="http://schemas.microsoft.com/office/drawing/2014/main" id="{D3DFBC46-B042-4AAD-A509-5487197A5734}"/>
              </a:ext>
            </a:extLst>
          </p:cNvPr>
          <p:cNvSpPr/>
          <p:nvPr/>
        </p:nvSpPr>
        <p:spPr>
          <a:xfrm>
            <a:off x="2912440" y="3728277"/>
            <a:ext cx="1635382" cy="1502186"/>
          </a:xfrm>
          <a:prstGeom prst="rect">
            <a:avLst/>
          </a:prstGeom>
          <a:no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498EFF9A-7D7C-428A-B9EF-01C2578BAC05}"/>
              </a:ext>
            </a:extLst>
          </p:cNvPr>
          <p:cNvSpPr/>
          <p:nvPr/>
        </p:nvSpPr>
        <p:spPr>
          <a:xfrm>
            <a:off x="5933537" y="4601693"/>
            <a:ext cx="482570" cy="266133"/>
          </a:xfrm>
          <a:prstGeom prst="leftArrow">
            <a:avLst>
              <a:gd name="adj1" fmla="val 26239"/>
              <a:gd name="adj2" fmla="val 50000"/>
            </a:avLst>
          </a:prstGeom>
          <a:solidFill>
            <a:srgbClr val="FDB8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B54C4184-35D5-CE83-C558-E77D451612AE}"/>
              </a:ext>
            </a:extLst>
          </p:cNvPr>
          <p:cNvSpPr/>
          <p:nvPr/>
        </p:nvSpPr>
        <p:spPr>
          <a:xfrm>
            <a:off x="516173" y="5410510"/>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6B179AF1-6C9D-FE7A-74B3-2011B1041CF5}"/>
              </a:ext>
            </a:extLst>
          </p:cNvPr>
          <p:cNvSpPr/>
          <p:nvPr/>
        </p:nvSpPr>
        <p:spPr>
          <a:xfrm>
            <a:off x="1462231" y="623668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2212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outVertical)">
                                      <p:cBhvr>
                                        <p:cTn id="11" dur="500"/>
                                        <p:tgtEl>
                                          <p:spTgt spid="3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26" presetClass="emph" presetSubtype="0" repeatCount="3000" fill="hold" grpId="1" nodeType="afterEffect">
                                  <p:stCondLst>
                                    <p:cond delay="0"/>
                                  </p:stCondLst>
                                  <p:childTnLst>
                                    <p:animEffect transition="out" filter="fade">
                                      <p:cBhvr>
                                        <p:cTn id="26" dur="1000" tmFilter="0, 0; .2, .5; .8, .5; 1, 0"/>
                                        <p:tgtEl>
                                          <p:spTgt spid="5"/>
                                        </p:tgtEl>
                                      </p:cBhvr>
                                    </p:animEffect>
                                    <p:animScale>
                                      <p:cBhvr>
                                        <p:cTn id="2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853351" y="20424"/>
            <a:ext cx="10515600" cy="1325563"/>
          </a:xfrm>
        </p:spPr>
        <p:txBody>
          <a:bodyPr>
            <a:normAutofit/>
          </a:bodyPr>
          <a:lstStyle/>
          <a:p>
            <a:pPr algn="l"/>
            <a:r>
              <a:rPr lang="en-US" sz="8000" dirty="0">
                <a:solidFill>
                  <a:schemeClr val="bg1"/>
                </a:solidFill>
              </a:rPr>
              <a:t>Civil Rights Requirements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5053264" y="1345987"/>
            <a:ext cx="7138736" cy="467813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400" dirty="0">
                <a:solidFill>
                  <a:schemeClr val="bg1"/>
                </a:solidFill>
                <a:latin typeface="Century Gothic" panose="020B0502020202020204" pitchFamily="34" charset="0"/>
                <a:cs typeface="Times New Roman" panose="02020603050405020304" pitchFamily="18" charset="0"/>
              </a:rPr>
              <a:t>All operating sites are required to ensure:</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Equal treatment for all participants</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Good customer service to decrease complaints</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Illegal barriers that prevent participants from receiving benefits are eliminated </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“And Justice for All” poster is displayed where the general public can see and read it</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General public is informed of program availability</a:t>
            </a:r>
          </a:p>
          <a:p>
            <a:pPr lvl="2" indent="-342900">
              <a:spcBef>
                <a:spcPts val="0"/>
              </a:spcBef>
              <a:spcAft>
                <a:spcPts val="400"/>
              </a:spcAft>
              <a:buFont typeface="Arial" panose="020B0604020202020204" pitchFamily="34" charset="0"/>
              <a:buChar char="•"/>
            </a:pPr>
            <a:r>
              <a:rPr lang="en-US" altLang="en-US" dirty="0">
                <a:solidFill>
                  <a:schemeClr val="bg1"/>
                </a:solidFill>
                <a:latin typeface="Century Gothic" panose="020B0502020202020204" pitchFamily="34" charset="0"/>
                <a:cs typeface="Times New Roman" panose="02020603050405020304" pitchFamily="18" charset="0"/>
              </a:rPr>
              <a:t>Provide information in the appropriate language</a:t>
            </a:r>
          </a:p>
        </p:txBody>
      </p:sp>
      <p:pic>
        <p:nvPicPr>
          <p:cNvPr id="3" name="Picture 2">
            <a:extLst>
              <a:ext uri="{FF2B5EF4-FFF2-40B4-BE49-F238E27FC236}">
                <a16:creationId xmlns:a16="http://schemas.microsoft.com/office/drawing/2014/main" id="{5DC440E2-9920-281C-97BF-FEF7F5F2AA56}"/>
              </a:ext>
            </a:extLst>
          </p:cNvPr>
          <p:cNvPicPr>
            <a:picLocks noChangeAspect="1"/>
          </p:cNvPicPr>
          <p:nvPr/>
        </p:nvPicPr>
        <p:blipFill>
          <a:blip r:embed="rId3"/>
          <a:srcRect l="20932" r="20932"/>
          <a:stretch/>
        </p:blipFill>
        <p:spPr>
          <a:xfrm>
            <a:off x="-206986" y="112295"/>
            <a:ext cx="5060337" cy="5261811"/>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41E3F2B7-76A1-F198-A213-1BA4EE6205FF}"/>
              </a:ext>
            </a:extLst>
          </p:cNvPr>
          <p:cNvSpPr/>
          <p:nvPr/>
        </p:nvSpPr>
        <p:spPr>
          <a:xfrm>
            <a:off x="2824109" y="3941075"/>
            <a:ext cx="2495780" cy="252599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D3FE1441-5D8B-A7B4-F586-BC2532D65104}"/>
              </a:ext>
            </a:extLst>
          </p:cNvPr>
          <p:cNvSpPr/>
          <p:nvPr/>
        </p:nvSpPr>
        <p:spPr>
          <a:xfrm>
            <a:off x="1795764" y="4844654"/>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9030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9887930B-F5D3-4C1B-EFB2-85F3FEE3CC58}"/>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1473733" y="448362"/>
            <a:ext cx="8771074" cy="1143000"/>
          </a:xfrm>
        </p:spPr>
        <p:txBody>
          <a:bodyPr>
            <a:normAutofit fontScale="90000"/>
          </a:bodyPr>
          <a:lstStyle/>
          <a:p>
            <a:r>
              <a:rPr lang="en-US" dirty="0"/>
              <a:t>Early Dismissal Policy</a:t>
            </a:r>
          </a:p>
        </p:txBody>
      </p:sp>
      <p:graphicFrame>
        <p:nvGraphicFramePr>
          <p:cNvPr id="9" name="Table 8">
            <a:extLst>
              <a:ext uri="{FF2B5EF4-FFF2-40B4-BE49-F238E27FC236}">
                <a16:creationId xmlns:a16="http://schemas.microsoft.com/office/drawing/2014/main" id="{0E953577-2EDC-4755-82C9-4814712BD108}"/>
              </a:ext>
            </a:extLst>
          </p:cNvPr>
          <p:cNvGraphicFramePr>
            <a:graphicFrameLocks noGrp="1"/>
          </p:cNvGraphicFramePr>
          <p:nvPr/>
        </p:nvGraphicFramePr>
        <p:xfrm>
          <a:off x="1665152" y="2612832"/>
          <a:ext cx="8229600" cy="2987040"/>
        </p:xfrm>
        <a:graphic>
          <a:graphicData uri="http://schemas.openxmlformats.org/drawingml/2006/table">
            <a:tbl>
              <a:tblPr firstRow="1">
                <a:tableStyleId>{46F890A9-2807-4EBB-B81D-B2AA78EC7F39}</a:tableStyleId>
              </a:tblPr>
              <a:tblGrid>
                <a:gridCol w="1957971">
                  <a:extLst>
                    <a:ext uri="{9D8B030D-6E8A-4147-A177-3AD203B41FA5}">
                      <a16:colId xmlns:a16="http://schemas.microsoft.com/office/drawing/2014/main" val="628071845"/>
                    </a:ext>
                  </a:extLst>
                </a:gridCol>
                <a:gridCol w="3215618">
                  <a:extLst>
                    <a:ext uri="{9D8B030D-6E8A-4147-A177-3AD203B41FA5}">
                      <a16:colId xmlns:a16="http://schemas.microsoft.com/office/drawing/2014/main" val="1344146220"/>
                    </a:ext>
                  </a:extLst>
                </a:gridCol>
                <a:gridCol w="3056011">
                  <a:extLst>
                    <a:ext uri="{9D8B030D-6E8A-4147-A177-3AD203B41FA5}">
                      <a16:colId xmlns:a16="http://schemas.microsoft.com/office/drawing/2014/main" val="3760747609"/>
                    </a:ext>
                  </a:extLst>
                </a:gridCol>
              </a:tblGrid>
              <a:tr h="235154">
                <a:tc>
                  <a:txBody>
                    <a:bodyPr/>
                    <a:lstStyle/>
                    <a:p>
                      <a:pPr algn="r"/>
                      <a:r>
                        <a:rPr lang="en-US" sz="2400" b="1" dirty="0">
                          <a:solidFill>
                            <a:schemeClr val="bg1"/>
                          </a:solidFill>
                        </a:rPr>
                        <a:t>Cut-Off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dirty="0">
                          <a:solidFill>
                            <a:schemeClr val="bg1"/>
                          </a:solidFill>
                        </a:rPr>
                        <a:t>Before 1:00 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dirty="0">
                          <a:solidFill>
                            <a:schemeClr val="bg1"/>
                          </a:solidFill>
                        </a:rPr>
                        <a:t>After 1:00 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3042790985"/>
                  </a:ext>
                </a:extLst>
              </a:tr>
              <a:tr h="437822">
                <a:tc>
                  <a:txBody>
                    <a:bodyPr/>
                    <a:lstStyle/>
                    <a:p>
                      <a:pPr algn="r"/>
                      <a:r>
                        <a:rPr lang="en-US" sz="2400" b="1" baseline="0" dirty="0">
                          <a:solidFill>
                            <a:schemeClr val="bg1"/>
                          </a:solidFill>
                        </a:rPr>
                        <a:t>Rule:</a:t>
                      </a:r>
                      <a:endParaRPr lang="en-US" sz="2400" b="1" dirty="0">
                        <a:solidFill>
                          <a:schemeClr val="bg1"/>
                        </a:solidFill>
                      </a:endParaRP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l"/>
                      <a:r>
                        <a:rPr lang="en-US" sz="2200" baseline="0" dirty="0">
                          <a:solidFill>
                            <a:srgbClr val="000000"/>
                          </a:solidFill>
                        </a:rPr>
                        <a:t>Students are served at the regular dismissal time </a:t>
                      </a:r>
                      <a:endParaRPr lang="en-US" sz="2200" dirty="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the</a:t>
                      </a:r>
                      <a:r>
                        <a:rPr lang="en-US" sz="2200" baseline="0" dirty="0">
                          <a:solidFill>
                            <a:srgbClr val="000000"/>
                          </a:solidFill>
                        </a:rPr>
                        <a:t> early dismissal time</a:t>
                      </a:r>
                      <a:endParaRPr lang="en-US" sz="2200" dirty="0">
                        <a:solidFill>
                          <a:srgbClr val="000000"/>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42804402"/>
                  </a:ext>
                </a:extLst>
              </a:tr>
              <a:tr h="437822">
                <a:tc>
                  <a:txBody>
                    <a:bodyPr/>
                    <a:lstStyle/>
                    <a:p>
                      <a:pPr algn="r"/>
                      <a:r>
                        <a:rPr lang="en-US" sz="2400" b="1" dirty="0">
                          <a:solidFill>
                            <a:schemeClr val="bg1"/>
                          </a:solidFill>
                        </a:rPr>
                        <a:t>Scenario:</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ctr"/>
                      <a:r>
                        <a:rPr lang="en-US" sz="2400" baseline="0" dirty="0">
                          <a:solidFill>
                            <a:srgbClr val="000000"/>
                          </a:solidFill>
                        </a:rPr>
                        <a:t>Students are dismissed </a:t>
                      </a:r>
                      <a:r>
                        <a:rPr lang="en-US" sz="2800" b="1" baseline="0" dirty="0">
                          <a:solidFill>
                            <a:srgbClr val="000000"/>
                          </a:solidFill>
                        </a:rPr>
                        <a:t>at 12:50pm</a:t>
                      </a:r>
                      <a:endParaRPr lang="en-US" sz="2400" b="1" baseline="0" dirty="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rgbClr val="000000"/>
                          </a:solidFill>
                        </a:rPr>
                        <a:t>Students are dismissed </a:t>
                      </a:r>
                      <a:r>
                        <a:rPr lang="en-US" sz="2800" b="1" baseline="0" dirty="0">
                          <a:solidFill>
                            <a:srgbClr val="000000"/>
                          </a:solidFill>
                        </a:rPr>
                        <a:t>at 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8383446"/>
                  </a:ext>
                </a:extLst>
              </a:tr>
              <a:tr h="437822">
                <a:tc>
                  <a:txBody>
                    <a:bodyPr/>
                    <a:lstStyle/>
                    <a:p>
                      <a:pPr algn="r"/>
                      <a:r>
                        <a:rPr lang="en-US" sz="2400" b="1" dirty="0">
                          <a:solidFill>
                            <a:schemeClr val="bg1"/>
                          </a:solidFill>
                        </a:rPr>
                        <a:t>Service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dirty="0">
                          <a:ln>
                            <a:noFill/>
                          </a:ln>
                          <a:solidFill>
                            <a:srgbClr val="000000"/>
                          </a:solidFill>
                          <a:effectLst/>
                          <a:uLnTx/>
                          <a:uFillTx/>
                          <a:latin typeface="+mn-lt"/>
                          <a:ea typeface="+mn-ea"/>
                          <a:cs typeface="+mn-cs"/>
                        </a:rPr>
                        <a:t>*2:30pm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dirty="0">
                          <a:ln>
                            <a:noFill/>
                          </a:ln>
                          <a:solidFill>
                            <a:srgbClr val="000000"/>
                          </a:solidFill>
                          <a:effectLst/>
                          <a:uLnTx/>
                          <a:uFillTx/>
                          <a:latin typeface="+mn-lt"/>
                          <a:ea typeface="+mn-ea"/>
                          <a:cs typeface="+mn-cs"/>
                        </a:rPr>
                        <a:t>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689618417"/>
                  </a:ext>
                </a:extLst>
              </a:tr>
            </a:tbl>
          </a:graphicData>
        </a:graphic>
      </p:graphicFrame>
      <p:sp>
        <p:nvSpPr>
          <p:cNvPr id="10" name="Rectangle 9">
            <a:extLst>
              <a:ext uri="{FF2B5EF4-FFF2-40B4-BE49-F238E27FC236}">
                <a16:creationId xmlns:a16="http://schemas.microsoft.com/office/drawing/2014/main" id="{71529C85-FA91-44AF-9C23-E9164C08C7CD}"/>
              </a:ext>
            </a:extLst>
          </p:cNvPr>
          <p:cNvSpPr/>
          <p:nvPr/>
        </p:nvSpPr>
        <p:spPr>
          <a:xfrm>
            <a:off x="2731168" y="1933789"/>
            <a:ext cx="6168189" cy="646331"/>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Meal service times are contingent upon school dismissal.</a:t>
            </a:r>
          </a:p>
        </p:txBody>
      </p:sp>
      <p:sp>
        <p:nvSpPr>
          <p:cNvPr id="11" name="Rectangle 10">
            <a:extLst>
              <a:ext uri="{FF2B5EF4-FFF2-40B4-BE49-F238E27FC236}">
                <a16:creationId xmlns:a16="http://schemas.microsoft.com/office/drawing/2014/main" id="{CDD04201-1D23-465A-A7FB-688D60657561}"/>
              </a:ext>
            </a:extLst>
          </p:cNvPr>
          <p:cNvSpPr/>
          <p:nvPr/>
        </p:nvSpPr>
        <p:spPr>
          <a:xfrm>
            <a:off x="2960552" y="1564708"/>
            <a:ext cx="5638800" cy="40011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Example: Regular dismissal time is at </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rPr>
              <a:t>2:30pm</a:t>
            </a: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rPr>
              <a:t>. </a:t>
            </a:r>
          </a:p>
        </p:txBody>
      </p:sp>
      <p:sp>
        <p:nvSpPr>
          <p:cNvPr id="12" name="Rectangle 11">
            <a:extLst>
              <a:ext uri="{FF2B5EF4-FFF2-40B4-BE49-F238E27FC236}">
                <a16:creationId xmlns:a16="http://schemas.microsoft.com/office/drawing/2014/main" id="{42A0423A-771D-40EC-81EF-526792D56256}"/>
              </a:ext>
            </a:extLst>
          </p:cNvPr>
          <p:cNvSpPr/>
          <p:nvPr/>
        </p:nvSpPr>
        <p:spPr>
          <a:xfrm>
            <a:off x="3366549" y="5701243"/>
            <a:ext cx="4897426" cy="840230"/>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rPr>
              <a:t>*Exceptions may apply. AFSS approval is required to serve at alternate serving times.</a:t>
            </a:r>
          </a:p>
        </p:txBody>
      </p:sp>
      <p:sp>
        <p:nvSpPr>
          <p:cNvPr id="13" name="Rectangle 12">
            <a:extLst>
              <a:ext uri="{FF2B5EF4-FFF2-40B4-BE49-F238E27FC236}">
                <a16:creationId xmlns:a16="http://schemas.microsoft.com/office/drawing/2014/main" id="{AF80271A-655E-44AB-B2D9-7690DC343AA3}"/>
              </a:ext>
            </a:extLst>
          </p:cNvPr>
          <p:cNvSpPr/>
          <p:nvPr/>
        </p:nvSpPr>
        <p:spPr>
          <a:xfrm>
            <a:off x="3651753" y="4757460"/>
            <a:ext cx="3193069"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BF549B2-FA71-4E9C-AE14-63FD2C0261FC}"/>
              </a:ext>
            </a:extLst>
          </p:cNvPr>
          <p:cNvSpPr/>
          <p:nvPr/>
        </p:nvSpPr>
        <p:spPr>
          <a:xfrm>
            <a:off x="3628835" y="3876512"/>
            <a:ext cx="3215987" cy="865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166C8BA-69FE-4433-9625-FCAE12CFCA20}"/>
              </a:ext>
            </a:extLst>
          </p:cNvPr>
          <p:cNvSpPr/>
          <p:nvPr/>
        </p:nvSpPr>
        <p:spPr>
          <a:xfrm>
            <a:off x="3628836" y="2608542"/>
            <a:ext cx="3204411"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88EAB23-4663-4A33-8F41-0341FE03C78D}"/>
              </a:ext>
            </a:extLst>
          </p:cNvPr>
          <p:cNvSpPr/>
          <p:nvPr/>
        </p:nvSpPr>
        <p:spPr>
          <a:xfrm>
            <a:off x="6844823" y="4757461"/>
            <a:ext cx="3061506"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C05D788-B642-49E2-87A3-AE41D4200A07}"/>
              </a:ext>
            </a:extLst>
          </p:cNvPr>
          <p:cNvSpPr/>
          <p:nvPr/>
        </p:nvSpPr>
        <p:spPr>
          <a:xfrm>
            <a:off x="6833248" y="3857521"/>
            <a:ext cx="3061506" cy="8999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456E32F-8812-44A0-A5FE-871B3E4BDFDE}"/>
              </a:ext>
            </a:extLst>
          </p:cNvPr>
          <p:cNvSpPr/>
          <p:nvPr/>
        </p:nvSpPr>
        <p:spPr>
          <a:xfrm>
            <a:off x="6844823" y="2596658"/>
            <a:ext cx="3049930"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lowchart: Connector 2">
            <a:extLst>
              <a:ext uri="{FF2B5EF4-FFF2-40B4-BE49-F238E27FC236}">
                <a16:creationId xmlns:a16="http://schemas.microsoft.com/office/drawing/2014/main" id="{4877FFBD-487B-BE0E-3E79-0F961E722679}"/>
              </a:ext>
            </a:extLst>
          </p:cNvPr>
          <p:cNvSpPr/>
          <p:nvPr/>
        </p:nvSpPr>
        <p:spPr>
          <a:xfrm>
            <a:off x="8418309" y="473398"/>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5E374F91-8650-66D1-6D53-88EE2AA06E48}"/>
              </a:ext>
            </a:extLst>
          </p:cNvPr>
          <p:cNvSpPr/>
          <p:nvPr/>
        </p:nvSpPr>
        <p:spPr>
          <a:xfrm>
            <a:off x="9539743" y="181861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2D7D92B2-B3EB-2F18-AE7E-75DE5CFEFF04}"/>
              </a:ext>
            </a:extLst>
          </p:cNvPr>
          <p:cNvSpPr/>
          <p:nvPr/>
        </p:nvSpPr>
        <p:spPr>
          <a:xfrm>
            <a:off x="2620959" y="5906808"/>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00858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4122686" y="560100"/>
            <a:ext cx="8771074" cy="1143000"/>
          </a:xfrm>
        </p:spPr>
        <p:txBody>
          <a:bodyPr>
            <a:noAutofit/>
          </a:bodyPr>
          <a:lstStyle/>
          <a:p>
            <a:r>
              <a:rPr lang="en-US" sz="8800" dirty="0"/>
              <a:t>Early Release Students</a:t>
            </a:r>
          </a:p>
        </p:txBody>
      </p:sp>
      <p:sp>
        <p:nvSpPr>
          <p:cNvPr id="31" name="Content Placeholder 5">
            <a:extLst>
              <a:ext uri="{FF2B5EF4-FFF2-40B4-BE49-F238E27FC236}">
                <a16:creationId xmlns:a16="http://schemas.microsoft.com/office/drawing/2014/main" id="{2BEBF60C-EE99-4131-9DEF-B4EEC883E3CA}"/>
              </a:ext>
            </a:extLst>
          </p:cNvPr>
          <p:cNvSpPr>
            <a:spLocks noGrp="1"/>
          </p:cNvSpPr>
          <p:nvPr>
            <p:ph idx="1"/>
          </p:nvPr>
        </p:nvSpPr>
        <p:spPr>
          <a:xfrm>
            <a:off x="5470362" y="2262573"/>
            <a:ext cx="6817890" cy="4321183"/>
          </a:xfrm>
          <a:prstGeom prst="rect">
            <a:avLst/>
          </a:prstGeom>
        </p:spPr>
        <p:txBody>
          <a:bodyPr wrap="square">
            <a:spAutoFit/>
          </a:bodyPr>
          <a:lstStyle/>
          <a:p>
            <a:pPr marL="57150" indent="0">
              <a:spcBef>
                <a:spcPts val="0"/>
              </a:spcBef>
              <a:buNone/>
            </a:pPr>
            <a:r>
              <a:rPr lang="en-US" sz="2400" dirty="0">
                <a:latin typeface="Century Gothic" panose="020B0502020202020204" pitchFamily="34" charset="0"/>
              </a:rPr>
              <a:t>Service time may be adjusted to accommodate students released before the regular dismissal bell on a regular basis. </a:t>
            </a:r>
          </a:p>
          <a:p>
            <a:pPr marL="57150" indent="0">
              <a:spcBef>
                <a:spcPts val="0"/>
              </a:spcBef>
              <a:buNone/>
            </a:pPr>
            <a:r>
              <a:rPr lang="en-US" sz="2400" dirty="0">
                <a:latin typeface="Century Gothic" panose="020B0502020202020204" pitchFamily="34" charset="0"/>
              </a:rPr>
              <a:t>These students may include:</a:t>
            </a:r>
          </a:p>
          <a:p>
            <a:pPr marL="57150" indent="0">
              <a:spcBef>
                <a:spcPts val="0"/>
              </a:spcBef>
              <a:buNone/>
            </a:pPr>
            <a:endParaRPr lang="en-US" sz="2400" dirty="0">
              <a:latin typeface="Century Gothic" panose="020B0502020202020204" pitchFamily="34" charset="0"/>
            </a:endParaRP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Special Education Students</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Bussed Students</a:t>
            </a:r>
          </a:p>
          <a:p>
            <a:pPr marL="914400" lvl="1" indent="-457200">
              <a:spcBef>
                <a:spcPts val="0"/>
              </a:spcBef>
              <a:spcAft>
                <a:spcPts val="600"/>
              </a:spcAft>
              <a:buFont typeface="Wingdings" panose="05000000000000000000" pitchFamily="2" charset="2"/>
              <a:buChar char="Ø"/>
            </a:pPr>
            <a:r>
              <a:rPr lang="en-US" sz="2400" dirty="0">
                <a:latin typeface="Century Gothic" panose="020B0502020202020204" pitchFamily="34" charset="0"/>
              </a:rPr>
              <a:t>Other Eligible Programs</a:t>
            </a:r>
          </a:p>
          <a:p>
            <a:pPr marL="457200" lvl="1" indent="0">
              <a:spcBef>
                <a:spcPts val="0"/>
              </a:spcBef>
              <a:spcAft>
                <a:spcPts val="600"/>
              </a:spcAft>
              <a:buNone/>
            </a:pPr>
            <a:endParaRPr lang="en-US" sz="2000" dirty="0">
              <a:latin typeface="Century Gothic" panose="020B0502020202020204" pitchFamily="34" charset="0"/>
            </a:endParaRPr>
          </a:p>
          <a:p>
            <a:pPr lvl="2">
              <a:spcBef>
                <a:spcPts val="0"/>
              </a:spcBef>
              <a:buFont typeface="Wingdings" panose="05000000000000000000" pitchFamily="2" charset="2"/>
              <a:buChar char="Ø"/>
            </a:pPr>
            <a:endParaRPr lang="en-US" dirty="0">
              <a:solidFill>
                <a:srgbClr val="24252F"/>
              </a:solidFill>
              <a:latin typeface="Century Gothic" panose="020B0502020202020204" pitchFamily="34" charset="0"/>
            </a:endParaRPr>
          </a:p>
          <a:p>
            <a:pPr marL="914400" lvl="1" indent="-457200">
              <a:buFont typeface="Wingdings" panose="05000000000000000000" pitchFamily="2" charset="2"/>
              <a:buChar char="Ø"/>
            </a:pPr>
            <a:endParaRPr lang="en-US" sz="2400" dirty="0">
              <a:solidFill>
                <a:srgbClr val="24252F"/>
              </a:solidFill>
              <a:latin typeface="Century Gothic" panose="020B0502020202020204" pitchFamily="34" charset="0"/>
            </a:endParaRPr>
          </a:p>
        </p:txBody>
      </p:sp>
      <p:pic>
        <p:nvPicPr>
          <p:cNvPr id="11" name="Picture 10" descr="A group of people standing in a line outside a building&#10;&#10;Description automatically generated">
            <a:extLst>
              <a:ext uri="{FF2B5EF4-FFF2-40B4-BE49-F238E27FC236}">
                <a16:creationId xmlns:a16="http://schemas.microsoft.com/office/drawing/2014/main" id="{C8702CE6-E3C1-108F-8CE4-18C08BF70A93}"/>
              </a:ext>
            </a:extLst>
          </p:cNvPr>
          <p:cNvPicPr>
            <a:picLocks noChangeAspect="1"/>
          </p:cNvPicPr>
          <p:nvPr/>
        </p:nvPicPr>
        <p:blipFill rotWithShape="1">
          <a:blip r:embed="rId3"/>
          <a:srcRect t="12866" r="25958"/>
          <a:stretch/>
        </p:blipFill>
        <p:spPr>
          <a:xfrm>
            <a:off x="176464" y="88650"/>
            <a:ext cx="5021182" cy="4699918"/>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
        <p:nvSpPr>
          <p:cNvPr id="12" name="Flowchart: Connector 11">
            <a:extLst>
              <a:ext uri="{FF2B5EF4-FFF2-40B4-BE49-F238E27FC236}">
                <a16:creationId xmlns:a16="http://schemas.microsoft.com/office/drawing/2014/main" id="{748FB1CD-D58F-C93D-E4CD-F85936B86604}"/>
              </a:ext>
            </a:extLst>
          </p:cNvPr>
          <p:cNvSpPr/>
          <p:nvPr/>
        </p:nvSpPr>
        <p:spPr>
          <a:xfrm>
            <a:off x="0" y="3686049"/>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AA065556-8C7B-D7FF-76C5-36F67A3B29D2}"/>
              </a:ext>
            </a:extLst>
          </p:cNvPr>
          <p:cNvSpPr/>
          <p:nvPr/>
        </p:nvSpPr>
        <p:spPr>
          <a:xfrm>
            <a:off x="1249470" y="4963816"/>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5499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DAB2A986-3EE6-D49F-DDD2-3A1721208B5F}"/>
              </a:ext>
            </a:extLst>
          </p:cNvPr>
          <p:cNvSpPr/>
          <p:nvPr/>
        </p:nvSpPr>
        <p:spPr>
          <a:xfrm>
            <a:off x="2326105" y="128337"/>
            <a:ext cx="7010400" cy="6561221"/>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333280" y="854739"/>
            <a:ext cx="5815656" cy="1325563"/>
          </a:xfrm>
        </p:spPr>
        <p:txBody>
          <a:bodyPr>
            <a:normAutofit/>
          </a:bodyPr>
          <a:lstStyle/>
          <a:p>
            <a:pPr algn="l"/>
            <a:r>
              <a:rPr lang="en-US" sz="8000" dirty="0">
                <a:solidFill>
                  <a:schemeClr val="bg1"/>
                </a:solidFill>
              </a:rPr>
              <a:t>Chocolate Milk Rule</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3145711" y="2053187"/>
            <a:ext cx="5878197" cy="3469103"/>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400" dirty="0">
                <a:solidFill>
                  <a:schemeClr val="bg1"/>
                </a:solidFill>
                <a:latin typeface="Century Gothic" panose="020B0502020202020204" pitchFamily="34" charset="0"/>
              </a:rPr>
              <a:t>The CACFP guidelines restricts the serving of chocolate milk to students under the age of six. </a:t>
            </a:r>
          </a:p>
          <a:p>
            <a:pPr marL="0" indent="0">
              <a:spcBef>
                <a:spcPts val="0"/>
              </a:spcBef>
              <a:buNone/>
            </a:pPr>
            <a:endParaRPr lang="en-US" altLang="en-US" sz="2600"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EB3E119C-3A51-47C9-8D6C-4D576A73ABC5}"/>
              </a:ext>
            </a:extLst>
          </p:cNvPr>
          <p:cNvSpPr/>
          <p:nvPr/>
        </p:nvSpPr>
        <p:spPr>
          <a:xfrm>
            <a:off x="3024366" y="4992629"/>
            <a:ext cx="5615616" cy="1200329"/>
          </a:xfrm>
          <a:prstGeom prst="rect">
            <a:avLst/>
          </a:prstGeom>
        </p:spPr>
        <p:txBody>
          <a:bodyPr wrap="square">
            <a:spAutoFit/>
          </a:bodyPr>
          <a:lstStyle/>
          <a:p>
            <a:pPr algn="ctr"/>
            <a:r>
              <a:rPr lang="en-US" altLang="en-US" sz="2400" dirty="0">
                <a:solidFill>
                  <a:schemeClr val="bg1"/>
                </a:solidFill>
                <a:latin typeface="Century Gothic" panose="020B0502020202020204" pitchFamily="34" charset="0"/>
              </a:rPr>
              <a:t>To ensure compliance, ask children their age if they appear to be less than six years old.</a:t>
            </a:r>
          </a:p>
        </p:txBody>
      </p:sp>
      <p:sp>
        <p:nvSpPr>
          <p:cNvPr id="10" name="TextBox 9">
            <a:extLst>
              <a:ext uri="{FF2B5EF4-FFF2-40B4-BE49-F238E27FC236}">
                <a16:creationId xmlns:a16="http://schemas.microsoft.com/office/drawing/2014/main" id="{ED3E0DE8-23A2-2552-1FF9-370BA0F9C6C9}"/>
              </a:ext>
            </a:extLst>
          </p:cNvPr>
          <p:cNvSpPr txBox="1"/>
          <p:nvPr/>
        </p:nvSpPr>
        <p:spPr>
          <a:xfrm>
            <a:off x="2871964" y="3151722"/>
            <a:ext cx="6151944" cy="1938992"/>
          </a:xfrm>
          <a:prstGeom prst="rect">
            <a:avLst/>
          </a:prstGeom>
          <a:noFill/>
        </p:spPr>
        <p:txBody>
          <a:bodyPr wrap="square">
            <a:spAutoFit/>
          </a:bodyPr>
          <a:lstStyle/>
          <a:p>
            <a:pPr marL="800100" lvl="1" indent="-342900">
              <a:spcBef>
                <a:spcPts val="0"/>
              </a:spcBef>
              <a:buFont typeface="Wingdings" panose="05000000000000000000" pitchFamily="2" charset="2"/>
              <a:buChar char="Ø"/>
            </a:pPr>
            <a:r>
              <a:rPr lang="en-US" altLang="en-US" sz="2400" dirty="0">
                <a:solidFill>
                  <a:schemeClr val="bg1"/>
                </a:solidFill>
                <a:latin typeface="Century Gothic" panose="020B0502020202020204" pitchFamily="34" charset="0"/>
              </a:rPr>
              <a:t>Offer unflavored milk to children under six </a:t>
            </a:r>
          </a:p>
          <a:p>
            <a:pPr marL="800100"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Children six or older can choose between unflavored or chocolate milk</a:t>
            </a:r>
          </a:p>
        </p:txBody>
      </p:sp>
      <p:sp>
        <p:nvSpPr>
          <p:cNvPr id="5" name="Flowchart: Connector 4">
            <a:extLst>
              <a:ext uri="{FF2B5EF4-FFF2-40B4-BE49-F238E27FC236}">
                <a16:creationId xmlns:a16="http://schemas.microsoft.com/office/drawing/2014/main" id="{790AEECB-C748-2F5F-34D7-7A48E60319B2}"/>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125FB76-FE95-6B8D-4B09-72D05625065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0AE287BC-4F37-6E0E-ED3C-1094AB54B702}"/>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7991C004-8614-286D-EC99-4984E21CA023}"/>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8337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59FEE-E1D7-396A-12E8-F93C3D0EEE0D}"/>
              </a:ext>
            </a:extLst>
          </p:cNvPr>
          <p:cNvSpPr/>
          <p:nvPr/>
        </p:nvSpPr>
        <p:spPr>
          <a:xfrm>
            <a:off x="3222702" y="0"/>
            <a:ext cx="9002124"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566099" y="737667"/>
            <a:ext cx="7112571" cy="1143000"/>
          </a:xfrm>
        </p:spPr>
        <p:txBody>
          <a:bodyPr>
            <a:noAutofit/>
          </a:bodyPr>
          <a:lstStyle/>
          <a:p>
            <a:pPr algn="l"/>
            <a:r>
              <a:rPr lang="en-US" sz="8800" dirty="0"/>
              <a:t>Reimbursable Meals</a:t>
            </a:r>
          </a:p>
        </p:txBody>
      </p:sp>
      <p:sp>
        <p:nvSpPr>
          <p:cNvPr id="9" name="Rounded Rectangle 36">
            <a:extLst>
              <a:ext uri="{FF2B5EF4-FFF2-40B4-BE49-F238E27FC236}">
                <a16:creationId xmlns:a16="http://schemas.microsoft.com/office/drawing/2014/main" id="{F48610BE-2A99-494A-BF51-3E361A220A0E}"/>
              </a:ext>
            </a:extLst>
          </p:cNvPr>
          <p:cNvSpPr/>
          <p:nvPr/>
        </p:nvSpPr>
        <p:spPr>
          <a:xfrm>
            <a:off x="1756374" y="2618122"/>
            <a:ext cx="5619450" cy="1757732"/>
          </a:xfrm>
          <a:prstGeom prst="roundRect">
            <a:avLst>
              <a:gd name="adj" fmla="val 2750"/>
            </a:avLst>
          </a:prstGeom>
          <a:no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1960BA14-74DA-432C-91B9-74C95275906D}"/>
              </a:ext>
            </a:extLst>
          </p:cNvPr>
          <p:cNvGrpSpPr/>
          <p:nvPr/>
        </p:nvGrpSpPr>
        <p:grpSpPr>
          <a:xfrm>
            <a:off x="546570" y="4089969"/>
            <a:ext cx="1347440" cy="1319376"/>
            <a:chOff x="534761" y="3664382"/>
            <a:chExt cx="1110367" cy="1066391"/>
          </a:xfrm>
        </p:grpSpPr>
        <p:sp>
          <p:nvSpPr>
            <p:cNvPr id="13" name="Rectangle 12">
              <a:extLst>
                <a:ext uri="{FF2B5EF4-FFF2-40B4-BE49-F238E27FC236}">
                  <a16:creationId xmlns:a16="http://schemas.microsoft.com/office/drawing/2014/main" id="{E9ECAF08-8D7A-4B8C-8469-1745FEAE86AF}"/>
                </a:ext>
              </a:extLst>
            </p:cNvPr>
            <p:cNvSpPr/>
            <p:nvPr/>
          </p:nvSpPr>
          <p:spPr>
            <a:xfrm>
              <a:off x="534761" y="3664382"/>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44E5641C-641D-4E0F-A8D3-AE14AA996E07}"/>
                </a:ext>
              </a:extLst>
            </p:cNvPr>
            <p:cNvPicPr>
              <a:picLocks noChangeAspect="1"/>
            </p:cNvPicPr>
            <p:nvPr/>
          </p:nvPicPr>
          <p:blipFill>
            <a:blip r:embed="rId3"/>
            <a:stretch>
              <a:fillRect/>
            </a:stretch>
          </p:blipFill>
          <p:spPr>
            <a:xfrm>
              <a:off x="599091" y="3750003"/>
              <a:ext cx="1016655" cy="961836"/>
            </a:xfrm>
            <a:prstGeom prst="rect">
              <a:avLst/>
            </a:prstGeom>
          </p:spPr>
        </p:pic>
      </p:grpSp>
      <p:grpSp>
        <p:nvGrpSpPr>
          <p:cNvPr id="17" name="Group 16">
            <a:extLst>
              <a:ext uri="{FF2B5EF4-FFF2-40B4-BE49-F238E27FC236}">
                <a16:creationId xmlns:a16="http://schemas.microsoft.com/office/drawing/2014/main" id="{CD7C1A38-5E77-42BC-802F-25716147A09D}"/>
              </a:ext>
            </a:extLst>
          </p:cNvPr>
          <p:cNvGrpSpPr/>
          <p:nvPr/>
        </p:nvGrpSpPr>
        <p:grpSpPr>
          <a:xfrm>
            <a:off x="548623" y="5497426"/>
            <a:ext cx="1351981" cy="1319375"/>
            <a:chOff x="5137249" y="1417638"/>
            <a:chExt cx="1110367" cy="1066391"/>
          </a:xfrm>
        </p:grpSpPr>
        <p:sp>
          <p:nvSpPr>
            <p:cNvPr id="19" name="Rectangle 18">
              <a:extLst>
                <a:ext uri="{FF2B5EF4-FFF2-40B4-BE49-F238E27FC236}">
                  <a16:creationId xmlns:a16="http://schemas.microsoft.com/office/drawing/2014/main" id="{51B13759-9CB3-4E75-AD10-851DA7634D1A}"/>
                </a:ext>
              </a:extLst>
            </p:cNvPr>
            <p:cNvSpPr/>
            <p:nvPr/>
          </p:nvSpPr>
          <p:spPr>
            <a:xfrm>
              <a:off x="5137249" y="1417638"/>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FC5FC09E-C552-425C-96D9-653880D34204}"/>
                </a:ext>
              </a:extLst>
            </p:cNvPr>
            <p:cNvPicPr>
              <a:picLocks noChangeAspect="1"/>
            </p:cNvPicPr>
            <p:nvPr/>
          </p:nvPicPr>
          <p:blipFill>
            <a:blip r:embed="rId4"/>
            <a:stretch>
              <a:fillRect/>
            </a:stretch>
          </p:blipFill>
          <p:spPr>
            <a:xfrm>
              <a:off x="5197701" y="1469916"/>
              <a:ext cx="961835" cy="961835"/>
            </a:xfrm>
            <a:prstGeom prst="rect">
              <a:avLst/>
            </a:prstGeom>
            <a:ln w="28575">
              <a:noFill/>
            </a:ln>
          </p:spPr>
        </p:pic>
      </p:grpSp>
      <p:grpSp>
        <p:nvGrpSpPr>
          <p:cNvPr id="7" name="Group 6">
            <a:extLst>
              <a:ext uri="{FF2B5EF4-FFF2-40B4-BE49-F238E27FC236}">
                <a16:creationId xmlns:a16="http://schemas.microsoft.com/office/drawing/2014/main" id="{63EFE39A-9E83-4F92-93D7-9F09F54DD40C}"/>
              </a:ext>
            </a:extLst>
          </p:cNvPr>
          <p:cNvGrpSpPr/>
          <p:nvPr/>
        </p:nvGrpSpPr>
        <p:grpSpPr>
          <a:xfrm>
            <a:off x="561128" y="1"/>
            <a:ext cx="1309732" cy="1250562"/>
            <a:chOff x="482229" y="419540"/>
            <a:chExt cx="1110367" cy="1066391"/>
          </a:xfrm>
        </p:grpSpPr>
        <p:sp>
          <p:nvSpPr>
            <p:cNvPr id="22" name="Rectangle 21">
              <a:extLst>
                <a:ext uri="{FF2B5EF4-FFF2-40B4-BE49-F238E27FC236}">
                  <a16:creationId xmlns:a16="http://schemas.microsoft.com/office/drawing/2014/main" id="{90525FCF-3883-4991-956A-9A5B0BB05A33}"/>
                </a:ext>
              </a:extLst>
            </p:cNvPr>
            <p:cNvSpPr/>
            <p:nvPr/>
          </p:nvSpPr>
          <p:spPr>
            <a:xfrm>
              <a:off x="482229" y="419540"/>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1A6E33DF-3534-4034-84E3-3E838F1A8207}"/>
                </a:ext>
              </a:extLst>
            </p:cNvPr>
            <p:cNvPicPr>
              <a:picLocks noChangeAspect="1"/>
            </p:cNvPicPr>
            <p:nvPr/>
          </p:nvPicPr>
          <p:blipFill>
            <a:blip r:embed="rId5"/>
            <a:stretch>
              <a:fillRect/>
            </a:stretch>
          </p:blipFill>
          <p:spPr>
            <a:xfrm>
              <a:off x="567146" y="471818"/>
              <a:ext cx="961835" cy="961835"/>
            </a:xfrm>
            <a:prstGeom prst="rect">
              <a:avLst/>
            </a:prstGeom>
          </p:spPr>
        </p:pic>
      </p:grpSp>
      <p:grpSp>
        <p:nvGrpSpPr>
          <p:cNvPr id="6" name="Group 5">
            <a:extLst>
              <a:ext uri="{FF2B5EF4-FFF2-40B4-BE49-F238E27FC236}">
                <a16:creationId xmlns:a16="http://schemas.microsoft.com/office/drawing/2014/main" id="{76BCF5C2-BF05-47EE-8AF7-1B37BA48ADB2}"/>
              </a:ext>
            </a:extLst>
          </p:cNvPr>
          <p:cNvGrpSpPr/>
          <p:nvPr/>
        </p:nvGrpSpPr>
        <p:grpSpPr>
          <a:xfrm>
            <a:off x="556967" y="1318810"/>
            <a:ext cx="1326645" cy="1319376"/>
            <a:chOff x="505379" y="1494471"/>
            <a:chExt cx="1110367" cy="1066391"/>
          </a:xfrm>
        </p:grpSpPr>
        <p:sp>
          <p:nvSpPr>
            <p:cNvPr id="26" name="Rectangle 25">
              <a:extLst>
                <a:ext uri="{FF2B5EF4-FFF2-40B4-BE49-F238E27FC236}">
                  <a16:creationId xmlns:a16="http://schemas.microsoft.com/office/drawing/2014/main" id="{6DDFB84F-E9BE-4D63-BDA4-D8091BE1F066}"/>
                </a:ext>
              </a:extLst>
            </p:cNvPr>
            <p:cNvSpPr/>
            <p:nvPr/>
          </p:nvSpPr>
          <p:spPr>
            <a:xfrm>
              <a:off x="505379" y="1494471"/>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8" name="Picture 27">
              <a:extLst>
                <a:ext uri="{FF2B5EF4-FFF2-40B4-BE49-F238E27FC236}">
                  <a16:creationId xmlns:a16="http://schemas.microsoft.com/office/drawing/2014/main" id="{9D71729C-7861-4D64-951B-C7F7DA2B032A}"/>
                </a:ext>
              </a:extLst>
            </p:cNvPr>
            <p:cNvPicPr>
              <a:picLocks noChangeAspect="1"/>
            </p:cNvPicPr>
            <p:nvPr/>
          </p:nvPicPr>
          <p:blipFill>
            <a:blip r:embed="rId6"/>
            <a:stretch>
              <a:fillRect/>
            </a:stretch>
          </p:blipFill>
          <p:spPr>
            <a:xfrm>
              <a:off x="588265" y="1535809"/>
              <a:ext cx="961744" cy="961744"/>
            </a:xfrm>
            <a:prstGeom prst="rect">
              <a:avLst/>
            </a:prstGeom>
          </p:spPr>
        </p:pic>
      </p:grpSp>
      <p:grpSp>
        <p:nvGrpSpPr>
          <p:cNvPr id="5" name="Group 4">
            <a:extLst>
              <a:ext uri="{FF2B5EF4-FFF2-40B4-BE49-F238E27FC236}">
                <a16:creationId xmlns:a16="http://schemas.microsoft.com/office/drawing/2014/main" id="{904851DE-6ACE-40B6-9170-19FCE0E394DF}"/>
              </a:ext>
            </a:extLst>
          </p:cNvPr>
          <p:cNvGrpSpPr/>
          <p:nvPr/>
        </p:nvGrpSpPr>
        <p:grpSpPr>
          <a:xfrm>
            <a:off x="392757" y="2707194"/>
            <a:ext cx="1595496" cy="1319376"/>
            <a:chOff x="372190" y="2543781"/>
            <a:chExt cx="1335388" cy="1066391"/>
          </a:xfrm>
        </p:grpSpPr>
        <p:sp>
          <p:nvSpPr>
            <p:cNvPr id="30" name="Rectangle 29">
              <a:extLst>
                <a:ext uri="{FF2B5EF4-FFF2-40B4-BE49-F238E27FC236}">
                  <a16:creationId xmlns:a16="http://schemas.microsoft.com/office/drawing/2014/main" id="{E285D3C5-04AE-4016-9585-CC6624472B4C}"/>
                </a:ext>
              </a:extLst>
            </p:cNvPr>
            <p:cNvSpPr/>
            <p:nvPr/>
          </p:nvSpPr>
          <p:spPr>
            <a:xfrm>
              <a:off x="520609" y="2543781"/>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803E823C-5487-4C25-AC4F-50B40A67715A}"/>
                </a:ext>
              </a:extLst>
            </p:cNvPr>
            <p:cNvPicPr>
              <a:picLocks noChangeAspect="1"/>
            </p:cNvPicPr>
            <p:nvPr/>
          </p:nvPicPr>
          <p:blipFill>
            <a:blip r:embed="rId7"/>
            <a:stretch>
              <a:fillRect/>
            </a:stretch>
          </p:blipFill>
          <p:spPr>
            <a:xfrm>
              <a:off x="372190" y="2598328"/>
              <a:ext cx="1335388" cy="957296"/>
            </a:xfrm>
            <a:prstGeom prst="rect">
              <a:avLst/>
            </a:prstGeom>
          </p:spPr>
        </p:pic>
      </p:grpSp>
      <p:sp>
        <p:nvSpPr>
          <p:cNvPr id="21" name="Content Placeholder 2"/>
          <p:cNvSpPr>
            <a:spLocks noGrp="1"/>
          </p:cNvSpPr>
          <p:nvPr>
            <p:ph idx="1"/>
          </p:nvPr>
        </p:nvSpPr>
        <p:spPr>
          <a:xfrm>
            <a:off x="4991451" y="2493043"/>
            <a:ext cx="6829254" cy="2224478"/>
          </a:xfrm>
          <a:noFill/>
          <a:ln>
            <a:noFill/>
          </a:ln>
        </p:spPr>
        <p:txBody>
          <a:bodyPr>
            <a:noAutofit/>
          </a:bodyPr>
          <a:lstStyle/>
          <a:p>
            <a:pPr marL="0" indent="0">
              <a:buNone/>
            </a:pPr>
            <a:r>
              <a:rPr lang="en-US" sz="2600" dirty="0">
                <a:latin typeface="Century Gothic" panose="020B0502020202020204" pitchFamily="34" charset="0"/>
              </a:rPr>
              <a:t>Supper meal service adheres to OVS guidelines. </a:t>
            </a:r>
          </a:p>
          <a:p>
            <a:pPr>
              <a:buFont typeface="Wingdings" panose="05000000000000000000" pitchFamily="2" charset="2"/>
              <a:buChar char="Ø"/>
            </a:pPr>
            <a:r>
              <a:rPr lang="en-US" sz="2600" b="1" dirty="0">
                <a:latin typeface="Century Gothic" panose="020B0502020202020204" pitchFamily="34" charset="0"/>
              </a:rPr>
              <a:t>3 </a:t>
            </a:r>
            <a:r>
              <a:rPr lang="en-US" sz="2600" dirty="0">
                <a:latin typeface="Century Gothic" panose="020B0502020202020204" pitchFamily="34" charset="0"/>
              </a:rPr>
              <a:t>of the </a:t>
            </a:r>
            <a:r>
              <a:rPr lang="en-US" sz="2600" b="1" dirty="0">
                <a:latin typeface="Century Gothic" panose="020B0502020202020204" pitchFamily="34" charset="0"/>
              </a:rPr>
              <a:t>5 </a:t>
            </a:r>
            <a:r>
              <a:rPr lang="en-US" sz="2600" dirty="0">
                <a:latin typeface="Century Gothic" panose="020B0502020202020204" pitchFamily="34" charset="0"/>
              </a:rPr>
              <a:t>meal components must be selected to complete a reimbursable meal.</a:t>
            </a:r>
          </a:p>
        </p:txBody>
      </p:sp>
      <p:sp>
        <p:nvSpPr>
          <p:cNvPr id="24" name="TextBox 23"/>
          <p:cNvSpPr txBox="1"/>
          <p:nvPr/>
        </p:nvSpPr>
        <p:spPr>
          <a:xfrm>
            <a:off x="5307770" y="4774188"/>
            <a:ext cx="6196617" cy="892552"/>
          </a:xfrm>
          <a:prstGeom prst="rect">
            <a:avLst/>
          </a:prstGeom>
          <a:noFill/>
        </p:spPr>
        <p:txBody>
          <a:bodyPr wrap="square" rtlCol="0">
            <a:spAutoFit/>
          </a:bodyPr>
          <a:lstStyle/>
          <a:p>
            <a:pPr marL="457200" indent="-457200">
              <a:buFont typeface="Arial" panose="020B0604020202020204" pitchFamily="34" charset="0"/>
              <a:buChar char="•"/>
            </a:pPr>
            <a:r>
              <a:rPr lang="en-US" sz="2600" dirty="0">
                <a:solidFill>
                  <a:schemeClr val="bg1"/>
                </a:solidFill>
                <a:latin typeface="Century Gothic" panose="020B0502020202020204" pitchFamily="34" charset="0"/>
              </a:rPr>
              <a:t>Student </a:t>
            </a:r>
            <a:r>
              <a:rPr lang="en-US" sz="2600" b="1" dirty="0">
                <a:solidFill>
                  <a:schemeClr val="bg1"/>
                </a:solidFill>
                <a:latin typeface="Century Gothic" panose="020B0502020202020204" pitchFamily="34" charset="0"/>
              </a:rPr>
              <a:t>is not </a:t>
            </a:r>
            <a:r>
              <a:rPr lang="en-US" sz="2600" dirty="0">
                <a:solidFill>
                  <a:schemeClr val="bg1"/>
                </a:solidFill>
                <a:latin typeface="Century Gothic" panose="020B0502020202020204" pitchFamily="34" charset="0"/>
              </a:rPr>
              <a:t>required to take a vegetable or fruit during supper </a:t>
            </a:r>
          </a:p>
        </p:txBody>
      </p:sp>
      <p:sp>
        <p:nvSpPr>
          <p:cNvPr id="8" name="Flowchart: Connector 7">
            <a:extLst>
              <a:ext uri="{FF2B5EF4-FFF2-40B4-BE49-F238E27FC236}">
                <a16:creationId xmlns:a16="http://schemas.microsoft.com/office/drawing/2014/main" id="{0D3242E0-6208-53E5-5834-CFC5BF6FF9D5}"/>
              </a:ext>
            </a:extLst>
          </p:cNvPr>
          <p:cNvSpPr/>
          <p:nvPr/>
        </p:nvSpPr>
        <p:spPr>
          <a:xfrm>
            <a:off x="2522589" y="2279458"/>
            <a:ext cx="1435029" cy="15723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C42DB055-839E-D39D-57C6-9B46DFBC2DDF}"/>
              </a:ext>
            </a:extLst>
          </p:cNvPr>
          <p:cNvSpPr/>
          <p:nvPr/>
        </p:nvSpPr>
        <p:spPr>
          <a:xfrm>
            <a:off x="2506664" y="3555753"/>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3705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2250"/>
                            </p:stCondLst>
                            <p:childTnLst>
                              <p:par>
                                <p:cTn id="25" presetID="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1274</TotalTime>
  <Words>3196</Words>
  <Application>Microsoft Office PowerPoint</Application>
  <PresentationFormat>Widescreen</PresentationFormat>
  <Paragraphs>321</Paragraphs>
  <Slides>38</Slides>
  <Notes>26</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38</vt:i4>
      </vt:variant>
    </vt:vector>
  </HeadingPairs>
  <TitlesOfParts>
    <vt:vector size="53" baseType="lpstr">
      <vt:lpstr>Aptos</vt:lpstr>
      <vt:lpstr>Aptos Display</vt:lpstr>
      <vt:lpstr>Arial</vt:lpstr>
      <vt:lpstr>Calibri</vt:lpstr>
      <vt:lpstr>Cambria Math</vt:lpstr>
      <vt:lpstr>Century</vt:lpstr>
      <vt:lpstr>Century Gothic</vt:lpstr>
      <vt:lpstr>Comic Sans MS</vt:lpstr>
      <vt:lpstr>Courier New</vt:lpstr>
      <vt:lpstr>Onyx</vt:lpstr>
      <vt:lpstr>Times New Roman</vt:lpstr>
      <vt:lpstr>Wingdings</vt:lpstr>
      <vt:lpstr>Office Theme</vt:lpstr>
      <vt:lpstr>2014 Cafe LA Presentation template</vt:lpstr>
      <vt:lpstr>Acrobat Document</vt:lpstr>
      <vt:lpstr>PowerPoint Presentation</vt:lpstr>
      <vt:lpstr>Annual Training</vt:lpstr>
      <vt:lpstr>ASP Training Sign in Sheet</vt:lpstr>
      <vt:lpstr>ASP Staff Training  Verification</vt:lpstr>
      <vt:lpstr>Civil Rights Requirements</vt:lpstr>
      <vt:lpstr>Early Dismissal Policy</vt:lpstr>
      <vt:lpstr>Early Release Students</vt:lpstr>
      <vt:lpstr>Chocolate Milk Rule</vt:lpstr>
      <vt:lpstr>Reimbursable Meals</vt:lpstr>
      <vt:lpstr>Special Dietary Needs</vt:lpstr>
      <vt:lpstr>Supper Transport Record</vt:lpstr>
      <vt:lpstr>PowerPoint Presentation</vt:lpstr>
      <vt:lpstr>PowerPoint Presentation</vt:lpstr>
      <vt:lpstr>PowerPoint Presentation</vt:lpstr>
      <vt:lpstr>PowerPoint Presentation</vt:lpstr>
      <vt:lpstr>PowerPoint Presentation</vt:lpstr>
      <vt:lpstr>Supper Cart Set Up</vt:lpstr>
      <vt:lpstr>Supper Cart Set Up Example</vt:lpstr>
      <vt:lpstr>Supper Service Example</vt:lpstr>
      <vt:lpstr>Counting and Claiming Forms</vt:lpstr>
      <vt:lpstr>ASP Supper Grid Sheet</vt:lpstr>
      <vt:lpstr>Community Roster</vt:lpstr>
      <vt:lpstr>Community Roster Required at ASP Service</vt:lpstr>
      <vt:lpstr>PowerPoint Presentation</vt:lpstr>
      <vt:lpstr>Program Attendance Rosters</vt:lpstr>
      <vt:lpstr>PowerPoint Presentation</vt:lpstr>
      <vt:lpstr>PowerPoint Presentation</vt:lpstr>
      <vt:lpstr>PowerPoint Presentation</vt:lpstr>
      <vt:lpstr>Saturday Meal Service</vt:lpstr>
      <vt:lpstr>Saturday Meal Service Checklist</vt:lpstr>
      <vt:lpstr>Saturday Meal Service Daily Forms</vt:lpstr>
      <vt:lpstr>Saturday Daily Transport Record</vt:lpstr>
      <vt:lpstr>PowerPoint Presentation</vt:lpstr>
      <vt:lpstr>PowerPoint Presentation</vt:lpstr>
      <vt:lpstr>PowerPoint Presentation</vt:lpstr>
      <vt:lpstr>PowerPoint Presentation</vt:lpstr>
      <vt:lpstr>PowerPoint Presentation</vt:lpstr>
      <vt:lpstr>Good Nutrition  All Day Long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Lareina</dc:creator>
  <cp:lastModifiedBy>Wheeler, Lareina</cp:lastModifiedBy>
  <cp:revision>9</cp:revision>
  <dcterms:created xsi:type="dcterms:W3CDTF">2024-04-23T14:55:30Z</dcterms:created>
  <dcterms:modified xsi:type="dcterms:W3CDTF">2024-08-09T21:34:32Z</dcterms:modified>
</cp:coreProperties>
</file>